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2" r:id="rId17"/>
    <p:sldId id="270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95" r:id="rId27"/>
    <p:sldId id="282" r:id="rId28"/>
    <p:sldId id="283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316" r:id="rId37"/>
    <p:sldId id="296" r:id="rId38"/>
    <p:sldId id="297" r:id="rId39"/>
    <p:sldId id="298" r:id="rId40"/>
    <p:sldId id="293" r:id="rId41"/>
    <p:sldId id="294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EB554-56B8-47C0-92CA-8C1E7AFA6857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2D2D-22E1-4875-B7B7-09C254FB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70BE-0A50-45D3-9698-81B1A122B2C6}" type="datetime1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DE49-DA11-46D1-9236-58744CF8DD8A}" type="datetime1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B735-3028-4FE4-86FE-485F9AA9A012}" type="datetime1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552D-053E-4F3A-BE56-D88E1D252367}" type="datetime1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06A7-6010-4CB2-9300-465073597285}" type="datetime1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F005-D13C-4A64-BA18-8DB6EDF225C8}" type="datetime1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5DF7-158C-4178-8534-54778B8EBA46}" type="datetime1">
              <a:rPr lang="en-US" smtClean="0"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C2D7-5969-4914-A20D-DFAC2B6C8E04}" type="datetime1">
              <a:rPr lang="en-US" smtClean="0"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ABE-6D4B-4181-B7FA-05CB66E6516A}" type="datetime1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5BE6-9A7D-4E98-9FA0-21B22C6D6E71}" type="datetime1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A78B-DE9E-47EE-A36C-309352109756}" type="datetime1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EAA1A-203C-4E4B-8156-3996984F57E3}" type="datetime1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Statistical Modeling and Data Analysis</a:t>
            </a:r>
          </a:p>
          <a:p>
            <a:endParaRPr lang="en-US" b="1" dirty="0"/>
          </a:p>
          <a:p>
            <a:r>
              <a:rPr lang="en-US" sz="2400" dirty="0" smtClean="0"/>
              <a:t>Given a data set, first question a statistician ask is, </a:t>
            </a:r>
          </a:p>
          <a:p>
            <a:endParaRPr lang="en-US" sz="2400" dirty="0"/>
          </a:p>
          <a:p>
            <a:r>
              <a:rPr lang="en-US" sz="2400" dirty="0" smtClean="0"/>
              <a:t>	“What is the statistical model to this data?”</a:t>
            </a:r>
          </a:p>
          <a:p>
            <a:endParaRPr lang="en-US" sz="2400" dirty="0"/>
          </a:p>
          <a:p>
            <a:r>
              <a:rPr lang="en-US" sz="2400" dirty="0" smtClean="0"/>
              <a:t>We then characterize and analyze the parameters of the model with an objective in mind.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Example :  SBP of Cancer Patients vs. Normal patients</a:t>
            </a:r>
          </a:p>
          <a:p>
            <a:endParaRPr lang="en-US" sz="2400" dirty="0"/>
          </a:p>
          <a:p>
            <a:r>
              <a:rPr lang="en-US" sz="2400" dirty="0"/>
              <a:t>Cancer:   145, 165, 134, 120, 112, 156, 145, 133, 135, 120</a:t>
            </a:r>
          </a:p>
          <a:p>
            <a:r>
              <a:rPr lang="en-US" sz="2400" dirty="0"/>
              <a:t>Normal:  138, 120, 112, 110, 128, 134, 128, 109, 138, 140</a:t>
            </a:r>
          </a:p>
          <a:p>
            <a:endParaRPr lang="en-US" sz="2400" dirty="0"/>
          </a:p>
          <a:p>
            <a:r>
              <a:rPr lang="en-US" sz="2400" dirty="0" smtClean="0"/>
              <a:t>Objective: Do </a:t>
            </a:r>
            <a:r>
              <a:rPr lang="en-US" sz="2400" dirty="0"/>
              <a:t>cancer patients have higher SBP than the normal </a:t>
            </a:r>
            <a:r>
              <a:rPr lang="en-US" sz="2400" dirty="0" smtClean="0"/>
              <a:t>patients?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685800"/>
                <a:ext cx="7162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is the set of all pixels.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Note that what we observe is </a:t>
                </a:r>
                <a:r>
                  <a:rPr lang="en-US" sz="2400" dirty="0"/>
                  <a:t>a</a:t>
                </a:r>
                <a:r>
                  <a:rPr lang="en-US" sz="2400" dirty="0" smtClean="0"/>
                  <a:t> realization of this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85800"/>
                <a:ext cx="71628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362" t="-2516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56Gb5iUAWXI/ToMhC9hN7AI/AAAAAAAAATs/45gabrXDOJc/s400/Weather-Map-of-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105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399" y="685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same can be said about weather map.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6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62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Analysis</a:t>
            </a:r>
          </a:p>
          <a:p>
            <a:endParaRPr lang="en-US" sz="2400" dirty="0"/>
          </a:p>
          <a:p>
            <a:r>
              <a:rPr lang="en-US" sz="2400" dirty="0" smtClean="0"/>
              <a:t>Generally speaking, we perform one or more of the following tasks in data analysis (statistical inference)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Estimate the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Hypothesis testing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Predictive analysis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Given the sample data, objective is to make inference about the population </a:t>
            </a:r>
            <a:r>
              <a:rPr lang="en-US" sz="2400" dirty="0" smtClean="0">
                <a:solidFill>
                  <a:srgbClr val="FF0000"/>
                </a:solidFill>
              </a:rPr>
              <a:t>described by the probability model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All inferences are based on </a:t>
            </a:r>
            <a:r>
              <a:rPr lang="en-US" sz="2400" dirty="0"/>
              <a:t>p</a:t>
            </a:r>
            <a:r>
              <a:rPr lang="en-US" sz="2400" dirty="0" smtClean="0"/>
              <a:t>robability model assumed.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533400"/>
                <a:ext cx="7772400" cy="5309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Estimation</a:t>
                </a:r>
              </a:p>
              <a:p>
                <a:endParaRPr lang="en-US" sz="2400" b="1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n-US" sz="2400" b="1" i="1" dirty="0" smtClean="0">
                        <a:latin typeface="Cambria Math"/>
                      </a:rPr>
                      <m:t> −</m:t>
                    </m:r>
                    <m:r>
                      <a:rPr lang="en-US" sz="2400" b="0" i="1" dirty="0" smtClean="0">
                        <a:latin typeface="Cambria Math"/>
                      </a:rPr>
                      <m:t>𝐸𝑠𝑡𝑖𝑚𝑎𝑡𝑒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𝑜𝑓</m:t>
                    </m:r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r>
                      <a:rPr lang="en-US" sz="2400" b="0" i="1" dirty="0" smtClean="0">
                        <a:latin typeface="Cambria Math"/>
                      </a:rPr>
                      <m:t>𝜃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Think of estimating any parameters of a probability model. For example,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of a regression model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How good is the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 smtClean="0"/>
                  <a:t>?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Well, you might say that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, it is a good estimate.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Not so simple! 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is unknown.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3400"/>
                <a:ext cx="7772400" cy="5309339"/>
              </a:xfrm>
              <a:prstGeom prst="rect">
                <a:avLst/>
              </a:prstGeom>
              <a:blipFill rotWithShape="1">
                <a:blip r:embed="rId2"/>
                <a:stretch>
                  <a:fillRect l="-1255" t="-920" b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5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685800"/>
                <a:ext cx="7848600" cy="195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Frequentist’s Interpretation</a:t>
                </a:r>
              </a:p>
              <a:p>
                <a:endParaRPr lang="en-US" sz="2400" b="1" dirty="0"/>
              </a:p>
              <a:p>
                <a:r>
                  <a:rPr lang="en-US" sz="2400" dirty="0" smtClean="0"/>
                  <a:t>Note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 smtClean="0"/>
                  <a:t> depends on the sample we observe.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85800"/>
                <a:ext cx="7848600" cy="1954446"/>
              </a:xfrm>
              <a:prstGeom prst="rect">
                <a:avLst/>
              </a:prstGeom>
              <a:blipFill rotWithShape="1">
                <a:blip r:embed="rId2"/>
                <a:stretch>
                  <a:fillRect l="-1165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70055"/>
                  </p:ext>
                </p:extLst>
              </p:nvPr>
            </p:nvGraphicFramePr>
            <p:xfrm>
              <a:off x="1371600" y="2209800"/>
              <a:ext cx="6096000" cy="2231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|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</m:acc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|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</m:acc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𝜽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70055"/>
                  </p:ext>
                </p:extLst>
              </p:nvPr>
            </p:nvGraphicFramePr>
            <p:xfrm>
              <a:off x="1371600" y="2209800"/>
              <a:ext cx="6096000" cy="2231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7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8065" r="-300000" b="-4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8065" r="-200000" b="-4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8065" r="-100000" b="-4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8065" b="-49032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observed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08197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08197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508197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50819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5081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4648200"/>
                <a:ext cx="7620000" cy="1949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 smtClean="0"/>
                  <a:t> is better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 smtClean="0"/>
                  <a:t>  if the average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𝜽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/>
                  <a:t> is smaller than the average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𝜽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/>
                  <a:t>, i.e., </a:t>
                </a:r>
              </a:p>
              <a:p>
                <a:endParaRPr lang="en-US" sz="2400" b="0" i="1" dirty="0" smtClean="0">
                  <a:latin typeface="Cambria Math"/>
                </a:endParaRPr>
              </a:p>
              <a:p>
                <a:r>
                  <a:rPr lang="en-US" sz="2400" b="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7620000" cy="1949957"/>
              </a:xfrm>
              <a:prstGeom prst="rect">
                <a:avLst/>
              </a:prstGeom>
              <a:blipFill rotWithShape="1">
                <a:blip r:embed="rId4"/>
                <a:stretch>
                  <a:fillRect l="-1200" r="-1520" b="-5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533400"/>
                <a:ext cx="7924800" cy="516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/>
                  <a:t> is better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/>
                  <a:t>  if </a:t>
                </a:r>
                <a:endParaRPr lang="en-US" sz="2400" i="1" dirty="0">
                  <a:latin typeface="Cambria Math"/>
                </a:endParaRPr>
              </a:p>
              <a:p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A best estimate, in this sense, is of course not possible.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irrespective of the observed sample, then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  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We restrict to a class of estimators, and then try to find best </a:t>
                </a:r>
              </a:p>
              <a:p>
                <a:r>
                  <a:rPr lang="en-US" sz="2400" dirty="0" smtClean="0"/>
                  <a:t>Estimate within this class.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For example, we may consider a class of all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unbiased </a:t>
                </a:r>
              </a:p>
              <a:p>
                <a:r>
                  <a:rPr lang="en-US" sz="2400" dirty="0">
                    <a:solidFill>
                      <a:srgbClr val="00B0F0"/>
                    </a:solidFill>
                  </a:rPr>
                  <a:t>e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stimators</a:t>
                </a:r>
                <a:r>
                  <a:rPr lang="en-US" sz="2400" dirty="0" smtClean="0"/>
                  <a:t>.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3400"/>
                <a:ext cx="7924800" cy="5165517"/>
              </a:xfrm>
              <a:prstGeom prst="rect">
                <a:avLst/>
              </a:prstGeom>
              <a:blipFill rotWithShape="1">
                <a:blip r:embed="rId2"/>
                <a:stretch>
                  <a:fillRect l="-1231" t="-590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609600"/>
                <a:ext cx="75438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Theories are well developed for achieving best estimates among the class of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unbiased estimates </a:t>
                </a:r>
                <a:r>
                  <a:rPr lang="en-US" sz="2400" dirty="0" smtClean="0"/>
                  <a:t>for simple probability models.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For complicated model, we can always fall back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 likelihood estimates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Obtain the estimate by maximizing the likelihood function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Pr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For small sample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, this may not always yield good estimate, but for large sample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, this generally yield optimal estimates.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"/>
                <a:ext cx="75438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293" t="-927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609600"/>
                <a:ext cx="7848600" cy="5538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Asymptotic Optimality of Maximum </a:t>
                </a:r>
                <a:r>
                  <a:rPr lang="en-US" sz="2400" b="1" dirty="0"/>
                  <a:t>L</a:t>
                </a:r>
                <a:r>
                  <a:rPr lang="en-US" sz="2400" b="1" dirty="0" smtClean="0"/>
                  <a:t>ikelihood </a:t>
                </a:r>
                <a:r>
                  <a:rPr lang="en-US" sz="2400" b="1" dirty="0"/>
                  <a:t>E</a:t>
                </a:r>
                <a:r>
                  <a:rPr lang="en-US" sz="2400" b="1" dirty="0" smtClean="0"/>
                  <a:t>stimate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– sequence of asymptotically normal estimates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d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(0, </m:t>
                    </m:r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 as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→∞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 smtClean="0"/>
                  <a:t>  can be interpreted as  asymptotic variance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/>
                  <a:t>, 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-  Fisher Information Matrix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Under regular probability models, maximum likelihood estimates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𝑀𝐿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achieves the lower bound.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"/>
                <a:ext cx="7848600" cy="5538760"/>
              </a:xfrm>
              <a:prstGeom prst="rect">
                <a:avLst/>
              </a:prstGeom>
              <a:blipFill rotWithShape="1">
                <a:blip r:embed="rId2"/>
                <a:stretch>
                  <a:fillRect l="-1165" t="-880" b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7457" y="152400"/>
                <a:ext cx="8669553" cy="6551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Bayesian Interpretation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Prior Distribution -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𝜃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Through this we might say that some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are more likely </a:t>
                </a:r>
              </a:p>
              <a:p>
                <a:r>
                  <a:rPr lang="en-US" sz="2400" dirty="0" smtClean="0"/>
                  <a:t>than other values.</a:t>
                </a:r>
              </a:p>
              <a:p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/>
                  <a:t> is better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/>
                  <a:t>  if </a:t>
                </a:r>
                <a:endParaRPr lang="en-US" sz="2400" dirty="0" smtClean="0"/>
              </a:p>
              <a:p>
                <a:endParaRPr lang="en-US" sz="2400" i="1" dirty="0">
                  <a:latin typeface="Cambria Math"/>
                </a:endParaRP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&lt;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A best estimate is now possible; for example,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𝜃</m:t>
                    </m:r>
                    <m:r>
                      <a:rPr lang="en-US" sz="2400" b="0" i="1" dirty="0" smtClean="0"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latin typeface="Cambria Math"/>
                      </a:rPr>
                      <m:t>𝑑𝑎𝑡𝑎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The RHS is the expectation with respect to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posterior distribution</a:t>
                </a:r>
              </a:p>
              <a:p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" y="152400"/>
                <a:ext cx="8669553" cy="6551281"/>
              </a:xfrm>
              <a:prstGeom prst="rect">
                <a:avLst/>
              </a:prstGeom>
              <a:blipFill rotWithShape="1">
                <a:blip r:embed="rId2"/>
                <a:stretch>
                  <a:fillRect l="-1054" t="-744" b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533400"/>
                <a:ext cx="77724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Prior Distribution -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Really? Where did it come from?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You may not believe this, but we are really talking in terms of a statistical philosophy.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Can you really believe that the true state of nature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is random?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"/>
                <a:ext cx="777240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1255" t="-1603" r="-1255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1460679" y="3498761"/>
            <a:ext cx="4224270" cy="2009104"/>
          </a:xfrm>
          <a:custGeom>
            <a:avLst/>
            <a:gdLst>
              <a:gd name="connsiteX0" fmla="*/ 0 w 4224270"/>
              <a:gd name="connsiteY0" fmla="*/ 1996225 h 2009104"/>
              <a:gd name="connsiteX1" fmla="*/ 1249251 w 4224270"/>
              <a:gd name="connsiteY1" fmla="*/ 1571222 h 2009104"/>
              <a:gd name="connsiteX2" fmla="*/ 2202287 w 4224270"/>
              <a:gd name="connsiteY2" fmla="*/ 0 h 2009104"/>
              <a:gd name="connsiteX3" fmla="*/ 3052293 w 4224270"/>
              <a:gd name="connsiteY3" fmla="*/ 1571222 h 2009104"/>
              <a:gd name="connsiteX4" fmla="*/ 4224270 w 4224270"/>
              <a:gd name="connsiteY4" fmla="*/ 2009104 h 2009104"/>
              <a:gd name="connsiteX5" fmla="*/ 4224270 w 4224270"/>
              <a:gd name="connsiteY5" fmla="*/ 2009104 h 200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270" h="2009104">
                <a:moveTo>
                  <a:pt x="0" y="1996225"/>
                </a:moveTo>
                <a:cubicBezTo>
                  <a:pt x="441101" y="1950075"/>
                  <a:pt x="882203" y="1903926"/>
                  <a:pt x="1249251" y="1571222"/>
                </a:cubicBezTo>
                <a:cubicBezTo>
                  <a:pt x="1616299" y="1238518"/>
                  <a:pt x="1901780" y="0"/>
                  <a:pt x="2202287" y="0"/>
                </a:cubicBezTo>
                <a:cubicBezTo>
                  <a:pt x="2502794" y="0"/>
                  <a:pt x="2715296" y="1236371"/>
                  <a:pt x="3052293" y="1571222"/>
                </a:cubicBezTo>
                <a:cubicBezTo>
                  <a:pt x="3389290" y="1906073"/>
                  <a:pt x="4224270" y="2009104"/>
                  <a:pt x="4224270" y="2009104"/>
                </a:cubicBezTo>
                <a:lnTo>
                  <a:pt x="4224270" y="20091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17065" y="3491248"/>
            <a:ext cx="4224270" cy="2009104"/>
          </a:xfrm>
          <a:custGeom>
            <a:avLst/>
            <a:gdLst>
              <a:gd name="connsiteX0" fmla="*/ 0 w 4224270"/>
              <a:gd name="connsiteY0" fmla="*/ 1996225 h 2009104"/>
              <a:gd name="connsiteX1" fmla="*/ 1249251 w 4224270"/>
              <a:gd name="connsiteY1" fmla="*/ 1571222 h 2009104"/>
              <a:gd name="connsiteX2" fmla="*/ 2202287 w 4224270"/>
              <a:gd name="connsiteY2" fmla="*/ 0 h 2009104"/>
              <a:gd name="connsiteX3" fmla="*/ 3052293 w 4224270"/>
              <a:gd name="connsiteY3" fmla="*/ 1571222 h 2009104"/>
              <a:gd name="connsiteX4" fmla="*/ 4224270 w 4224270"/>
              <a:gd name="connsiteY4" fmla="*/ 2009104 h 2009104"/>
              <a:gd name="connsiteX5" fmla="*/ 4224270 w 4224270"/>
              <a:gd name="connsiteY5" fmla="*/ 2009104 h 200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270" h="2009104">
                <a:moveTo>
                  <a:pt x="0" y="1996225"/>
                </a:moveTo>
                <a:cubicBezTo>
                  <a:pt x="441101" y="1950075"/>
                  <a:pt x="882203" y="1903926"/>
                  <a:pt x="1249251" y="1571222"/>
                </a:cubicBezTo>
                <a:cubicBezTo>
                  <a:pt x="1616299" y="1238518"/>
                  <a:pt x="1901780" y="0"/>
                  <a:pt x="2202287" y="0"/>
                </a:cubicBezTo>
                <a:cubicBezTo>
                  <a:pt x="2502794" y="0"/>
                  <a:pt x="2715296" y="1236371"/>
                  <a:pt x="3052293" y="1571222"/>
                </a:cubicBezTo>
                <a:cubicBezTo>
                  <a:pt x="3389290" y="1906073"/>
                  <a:pt x="4224270" y="2009104"/>
                  <a:pt x="4224270" y="2009104"/>
                </a:cubicBezTo>
                <a:lnTo>
                  <a:pt x="4224270" y="20091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7065" y="5818031"/>
            <a:ext cx="295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Systolic blood pressure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0685" y="34858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normal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349876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cancer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</p:cNvCxnSpPr>
          <p:nvPr/>
        </p:nvCxnSpPr>
        <p:spPr>
          <a:xfrm flipH="1">
            <a:off x="3657600" y="3498761"/>
            <a:ext cx="5366" cy="216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</p:cNvCxnSpPr>
          <p:nvPr/>
        </p:nvCxnSpPr>
        <p:spPr>
          <a:xfrm>
            <a:off x="5119352" y="3491248"/>
            <a:ext cx="62248" cy="2174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814" y="5534627"/>
                <a:ext cx="313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814" y="5534627"/>
                <a:ext cx="313386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730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29200" y="5537847"/>
                <a:ext cx="313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537847"/>
                <a:ext cx="313386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9608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1460679" y="5665631"/>
            <a:ext cx="5778321" cy="5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7200" y="4305300"/>
            <a:ext cx="7162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927279" y="2176530"/>
            <a:ext cx="4224270" cy="2009104"/>
          </a:xfrm>
          <a:custGeom>
            <a:avLst/>
            <a:gdLst>
              <a:gd name="connsiteX0" fmla="*/ 0 w 4224270"/>
              <a:gd name="connsiteY0" fmla="*/ 1996225 h 2009104"/>
              <a:gd name="connsiteX1" fmla="*/ 1249251 w 4224270"/>
              <a:gd name="connsiteY1" fmla="*/ 1571222 h 2009104"/>
              <a:gd name="connsiteX2" fmla="*/ 2202287 w 4224270"/>
              <a:gd name="connsiteY2" fmla="*/ 0 h 2009104"/>
              <a:gd name="connsiteX3" fmla="*/ 3052293 w 4224270"/>
              <a:gd name="connsiteY3" fmla="*/ 1571222 h 2009104"/>
              <a:gd name="connsiteX4" fmla="*/ 4224270 w 4224270"/>
              <a:gd name="connsiteY4" fmla="*/ 2009104 h 2009104"/>
              <a:gd name="connsiteX5" fmla="*/ 4224270 w 4224270"/>
              <a:gd name="connsiteY5" fmla="*/ 2009104 h 200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270" h="2009104">
                <a:moveTo>
                  <a:pt x="0" y="1996225"/>
                </a:moveTo>
                <a:cubicBezTo>
                  <a:pt x="441101" y="1950075"/>
                  <a:pt x="882203" y="1903926"/>
                  <a:pt x="1249251" y="1571222"/>
                </a:cubicBezTo>
                <a:cubicBezTo>
                  <a:pt x="1616299" y="1238518"/>
                  <a:pt x="1901780" y="0"/>
                  <a:pt x="2202287" y="0"/>
                </a:cubicBezTo>
                <a:cubicBezTo>
                  <a:pt x="2502794" y="0"/>
                  <a:pt x="2715296" y="1236371"/>
                  <a:pt x="3052293" y="1571222"/>
                </a:cubicBezTo>
                <a:cubicBezTo>
                  <a:pt x="3389290" y="1906073"/>
                  <a:pt x="4224270" y="2009104"/>
                  <a:pt x="4224270" y="2009104"/>
                </a:cubicBezTo>
                <a:lnTo>
                  <a:pt x="4224270" y="20091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383665" y="2169017"/>
            <a:ext cx="4224270" cy="2009104"/>
          </a:xfrm>
          <a:custGeom>
            <a:avLst/>
            <a:gdLst>
              <a:gd name="connsiteX0" fmla="*/ 0 w 4224270"/>
              <a:gd name="connsiteY0" fmla="*/ 1996225 h 2009104"/>
              <a:gd name="connsiteX1" fmla="*/ 1249251 w 4224270"/>
              <a:gd name="connsiteY1" fmla="*/ 1571222 h 2009104"/>
              <a:gd name="connsiteX2" fmla="*/ 2202287 w 4224270"/>
              <a:gd name="connsiteY2" fmla="*/ 0 h 2009104"/>
              <a:gd name="connsiteX3" fmla="*/ 3052293 w 4224270"/>
              <a:gd name="connsiteY3" fmla="*/ 1571222 h 2009104"/>
              <a:gd name="connsiteX4" fmla="*/ 4224270 w 4224270"/>
              <a:gd name="connsiteY4" fmla="*/ 2009104 h 2009104"/>
              <a:gd name="connsiteX5" fmla="*/ 4224270 w 4224270"/>
              <a:gd name="connsiteY5" fmla="*/ 2009104 h 200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270" h="2009104">
                <a:moveTo>
                  <a:pt x="0" y="1996225"/>
                </a:moveTo>
                <a:cubicBezTo>
                  <a:pt x="441101" y="1950075"/>
                  <a:pt x="882203" y="1903926"/>
                  <a:pt x="1249251" y="1571222"/>
                </a:cubicBezTo>
                <a:cubicBezTo>
                  <a:pt x="1616299" y="1238518"/>
                  <a:pt x="1901780" y="0"/>
                  <a:pt x="2202287" y="0"/>
                </a:cubicBezTo>
                <a:cubicBezTo>
                  <a:pt x="2502794" y="0"/>
                  <a:pt x="2715296" y="1236371"/>
                  <a:pt x="3052293" y="1571222"/>
                </a:cubicBezTo>
                <a:cubicBezTo>
                  <a:pt x="3389290" y="1906073"/>
                  <a:pt x="4224270" y="2009104"/>
                  <a:pt x="4224270" y="2009104"/>
                </a:cubicBezTo>
                <a:lnTo>
                  <a:pt x="4224270" y="20091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3665" y="4495800"/>
            <a:ext cx="295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Systolic blood pressure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7285" y="21636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normal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1765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cancer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>
            <a:stCxn id="12" idx="2"/>
          </p:cNvCxnSpPr>
          <p:nvPr/>
        </p:nvCxnSpPr>
        <p:spPr>
          <a:xfrm flipH="1">
            <a:off x="3124200" y="2176530"/>
            <a:ext cx="5366" cy="216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4" idx="2"/>
          </p:cNvCxnSpPr>
          <p:nvPr/>
        </p:nvCxnSpPr>
        <p:spPr>
          <a:xfrm>
            <a:off x="4585952" y="2169017"/>
            <a:ext cx="62248" cy="2174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39414" y="4212396"/>
                <a:ext cx="313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14" y="4212396"/>
                <a:ext cx="313386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17647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95800" y="4215616"/>
                <a:ext cx="313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215616"/>
                <a:ext cx="313386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960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27279" y="5179367"/>
                <a:ext cx="6921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Objective is to test the Hypothesis: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79" y="5179367"/>
                <a:ext cx="692132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32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8200" y="5867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the data support this hypothesis?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 of cancer patients with a probability distribution</a:t>
            </a:r>
          </a:p>
          <a:p>
            <a:endParaRPr lang="en-US" sz="2400" dirty="0"/>
          </a:p>
          <a:p>
            <a:r>
              <a:rPr lang="en-US" sz="2400" dirty="0"/>
              <a:t>Population of </a:t>
            </a:r>
            <a:r>
              <a:rPr lang="en-US" sz="2400" dirty="0" smtClean="0"/>
              <a:t>normal </a:t>
            </a:r>
            <a:r>
              <a:rPr lang="en-US" sz="2400" dirty="0"/>
              <a:t>patients with a probability </a:t>
            </a:r>
            <a:r>
              <a:rPr lang="en-US" sz="2400" dirty="0" smtClean="0"/>
              <a:t>distribution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9615" y="304800"/>
                <a:ext cx="7620000" cy="637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are supposed to be fixed mean SBPs of the normal and cancer populations. Now, we are saying that they are random.</a:t>
                </a:r>
              </a:p>
              <a:p>
                <a:endParaRPr lang="en-US" sz="2400" dirty="0"/>
              </a:p>
              <a:p>
                <a:r>
                  <a:rPr lang="en-US" sz="2400" b="1" dirty="0" smtClean="0"/>
                  <a:t>Bayesian Paradigm </a:t>
                </a:r>
              </a:p>
              <a:p>
                <a:endParaRPr lang="en-US" sz="2400" b="1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is never a fixed value; under most circumstances some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are more likely than other values.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Before </a:t>
                </a:r>
                <a:r>
                  <a:rPr lang="en-US" sz="2400" dirty="0"/>
                  <a:t>a</a:t>
                </a:r>
                <a:r>
                  <a:rPr lang="en-US" sz="2400" dirty="0" smtClean="0"/>
                  <a:t> data is analyzed, we should explore this prior. Then update it based on the information provided by the data.</a:t>
                </a:r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Prior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Data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𝑑𝑎𝑡𝑎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Posterior</a:t>
                </a:r>
                <a:r>
                  <a:rPr lang="en-US" sz="2400" dirty="0" smtClean="0"/>
                  <a:t>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𝑑𝑎𝑡𝑎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 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All information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is contained in the posterior.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15" y="304800"/>
                <a:ext cx="7620000" cy="6370975"/>
              </a:xfrm>
              <a:prstGeom prst="rect">
                <a:avLst/>
              </a:prstGeom>
              <a:blipFill rotWithShape="1">
                <a:blip r:embed="rId2"/>
                <a:stretch>
                  <a:fillRect l="-1200" t="-766" r="-1520"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87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533400"/>
                <a:ext cx="8153400" cy="5270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Example: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1 in 1,000 in the population carry a particular genetic disorder.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</a:t>
                </a:r>
                <a:r>
                  <a:rPr lang="en-US" sz="2400" dirty="0" smtClean="0"/>
                  <a:t>ertain tests on a person are performed, and data is collected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Data: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𝑑𝑎𝑡𝑎</m:t>
                          </m:r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,     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𝑑𝑎𝑡𝑎</m:t>
                      </m:r>
                      <m:r>
                        <a:rPr lang="en-US" sz="2400" i="1">
                          <a:latin typeface="Cambria Math"/>
                        </a:rPr>
                        <m:t>|−)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smtClean="0"/>
                  <a:t>Prior: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Posterior: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𝑑𝑎𝑡𝑎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𝑑𝑎𝑡𝑎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𝑑𝑎𝑡𝑎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𝑑𝑎𝑡𝑎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3400"/>
                <a:ext cx="8153400" cy="5270930"/>
              </a:xfrm>
              <a:prstGeom prst="rect">
                <a:avLst/>
              </a:prstGeom>
              <a:blipFill rotWithShape="1">
                <a:blip r:embed="rId2"/>
                <a:stretch>
                  <a:fillRect l="-1197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4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4286" y="609600"/>
                <a:ext cx="8077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main issues with Bayesian inference are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(1) Appropriateness of the prior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(2) Computation of the posterior distribution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random sample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Prior:   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 ~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This is a conjugate prior because the posterior distribution is of same form as the prior distribution.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Is this prior appropriate?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609600"/>
                <a:ext cx="80772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132" t="-927" r="-528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533400"/>
                <a:ext cx="8077200" cy="6008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Prior:   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𝜇</m:t>
                    </m:r>
                    <m:r>
                      <a:rPr lang="en-US" sz="2400" i="1">
                        <a:latin typeface="Cambria Math"/>
                      </a:rPr>
                      <m:t> ~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~ 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If nothing is known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≈∞,  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=1,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This gives almost flat prior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400" dirty="0" smtClean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There are other ways to assign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non-informative</a:t>
                </a:r>
                <a:r>
                  <a:rPr lang="en-US" sz="2400" dirty="0" smtClean="0"/>
                  <a:t> priors.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Note that if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Prior:   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𝜇</m:t>
                    </m:r>
                    <m:r>
                      <a:rPr lang="en-US" sz="2400" i="1">
                        <a:latin typeface="Cambria Math"/>
                      </a:rPr>
                      <m:t> ~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~ 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then we will have computational problem of computing posterior distribution.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3400"/>
                <a:ext cx="8077200" cy="6008953"/>
              </a:xfrm>
              <a:prstGeom prst="rect">
                <a:avLst/>
              </a:prstGeom>
              <a:blipFill rotWithShape="1">
                <a:blip r:embed="rId2"/>
                <a:stretch>
                  <a:fillRect l="-1208" t="-812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9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Computation of the posterior</a:t>
            </a:r>
          </a:p>
          <a:p>
            <a:endParaRPr lang="en-US" sz="2400" dirty="0"/>
          </a:p>
          <a:p>
            <a:r>
              <a:rPr lang="en-US" sz="2400" dirty="0" smtClean="0"/>
              <a:t>There are two popular techniques of computing posterior distribution:</a:t>
            </a:r>
          </a:p>
          <a:p>
            <a:endParaRPr lang="en-US" sz="2400" dirty="0"/>
          </a:p>
          <a:p>
            <a:r>
              <a:rPr lang="en-US" sz="2400" dirty="0" smtClean="0"/>
              <a:t>	1. Metropolis-Hasting Algorithm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2. Gibbs Sampler</a:t>
            </a:r>
          </a:p>
          <a:p>
            <a:endParaRPr lang="en-US" sz="2400" dirty="0"/>
          </a:p>
          <a:p>
            <a:r>
              <a:rPr lang="en-US" sz="2400" dirty="0" smtClean="0"/>
              <a:t>These techniques can be used effectively for complex probability model and reasonable priors.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65254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Frequentist</a:t>
            </a:r>
            <a:r>
              <a:rPr lang="en-US" sz="2400" b="1" dirty="0" smtClean="0"/>
              <a:t> vs. Bayesian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u="sng" dirty="0" err="1" smtClean="0"/>
              <a:t>Frequentist</a:t>
            </a:r>
            <a:r>
              <a:rPr lang="en-US" sz="2400" dirty="0" smtClean="0"/>
              <a:t>				</a:t>
            </a:r>
            <a:r>
              <a:rPr lang="en-US" sz="2400" u="sng" dirty="0" smtClean="0"/>
              <a:t>Bayesian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All data information is		All data information is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contained in the likelihood		contained in the likelihood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function.				function and the prior</a:t>
            </a:r>
          </a:p>
          <a:p>
            <a:endParaRPr lang="en-US" sz="2400" dirty="0"/>
          </a:p>
          <a:p>
            <a:r>
              <a:rPr lang="en-US" sz="2400" dirty="0" smtClean="0"/>
              <a:t> The estimates are viewed		Estimates are viewed in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in terms of how they behave	terms of where they are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on the average			located in the posterior</a:t>
            </a:r>
          </a:p>
          <a:p>
            <a:endParaRPr lang="en-US" sz="2400" dirty="0"/>
          </a:p>
          <a:p>
            <a:r>
              <a:rPr lang="en-US" sz="2400" dirty="0" smtClean="0"/>
              <a:t> Estimates are generally obtained	Estimates are obtained from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by maximizing the likelihood		the posterior. Techniques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function. Techniques include		include </a:t>
            </a:r>
            <a:r>
              <a:rPr lang="en-US" sz="2400" dirty="0" err="1" smtClean="0"/>
              <a:t>Gibbas</a:t>
            </a:r>
            <a:r>
              <a:rPr lang="en-US" sz="2400" dirty="0" smtClean="0"/>
              <a:t> Sampler,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Newton-</a:t>
            </a:r>
            <a:r>
              <a:rPr lang="en-US" sz="2400" dirty="0" err="1" smtClean="0"/>
              <a:t>Raphson</a:t>
            </a:r>
            <a:r>
              <a:rPr lang="en-US" sz="2400" dirty="0" smtClean="0"/>
              <a:t>, EM-algorithm 	Metropolis-Hasting etc.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2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533400"/>
                <a:ext cx="8458200" cy="4119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Mixture Models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Suppose the population is a mixture of two or more populations.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𝑀𝑖𝑥𝑡𝑢𝑟𝑒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𝑁𝑜𝑟𝑚𝑎𝑙𝑠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Bayesians would have a good answer to estimate this model than </a:t>
                </a:r>
                <a:r>
                  <a:rPr lang="en-US" sz="2400" dirty="0" err="1" smtClean="0"/>
                  <a:t>frequentists</a:t>
                </a:r>
                <a:r>
                  <a:rPr lang="en-US" sz="2400" dirty="0" smtClean="0"/>
                  <a:t> would.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3400"/>
                <a:ext cx="8458200" cy="4119589"/>
              </a:xfrm>
              <a:prstGeom prst="rect">
                <a:avLst/>
              </a:prstGeom>
              <a:blipFill rotWithShape="1">
                <a:blip r:embed="rId2"/>
                <a:stretch>
                  <a:fillRect l="-1154" t="-1185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8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457200"/>
                <a:ext cx="83058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Hypothesis Testing</a:t>
                </a:r>
              </a:p>
              <a:p>
                <a:endParaRPr lang="en-US" sz="2400" b="1" dirty="0"/>
              </a:p>
              <a:p>
                <a:r>
                  <a:rPr lang="en-US" sz="2400" dirty="0" smtClean="0"/>
                  <a:t>Think about how it started in statistical literature.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Data: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drawn from a probability model.</a:t>
                </a:r>
              </a:p>
              <a:p>
                <a:endParaRPr lang="en-US" sz="2400" dirty="0"/>
              </a:p>
              <a:p>
                <a:r>
                  <a:rPr lang="en-US" sz="24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𝐻𝑦𝑝𝑜𝑡h𝑒𝑠𝑖𝑠</m:t>
                    </m:r>
                  </m:oMath>
                </a14:m>
                <a:r>
                  <a:rPr lang="en-US" sz="2400" dirty="0" smtClean="0"/>
                  <a:t> associated with the probability model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Does the data support this hypothesis?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Bayesians had an answer to this, but they were not popular at the time.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Ans.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𝑑𝑎𝑡𝑎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"/>
                <a:ext cx="83058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175" t="-927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1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685800"/>
                <a:ext cx="7696200" cy="562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𝒗𝒂𝒍𝒖𝒆</m:t>
                    </m:r>
                  </m:oMath>
                </a14:m>
                <a:r>
                  <a:rPr lang="en-US" sz="2400" b="1" dirty="0" smtClean="0"/>
                  <a:t> (Fisher)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 drawn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Hypothesis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𝑣𝑎𝑙𝑢𝑒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𝑜𝑏𝑠𝑒𝑟𝑣𝑖𝑛𝑔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𝑣𝑎𝑙𝑢𝑒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𝑚𝑜𝑟𝑒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𝑒𝑥𝑡𝑟𝑒𝑚𝑒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If this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𝑣𝑎𝑙𝑢𝑒</m:t>
                    </m:r>
                  </m:oMath>
                </a14:m>
                <a:r>
                  <a:rPr lang="en-US" sz="2400" dirty="0" smtClean="0"/>
                  <a:t> is vey small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0.05)</m:t>
                    </m:r>
                  </m:oMath>
                </a14:m>
                <a:r>
                  <a:rPr lang="en-US" sz="2400" dirty="0" smtClean="0"/>
                  <a:t>, then the data provide very little evidence in support of the hypothesis.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Conclusion: Reject the Hypothesis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85800"/>
                <a:ext cx="7696200" cy="5623784"/>
              </a:xfrm>
              <a:prstGeom prst="rect">
                <a:avLst/>
              </a:prstGeom>
              <a:blipFill rotWithShape="1">
                <a:blip r:embed="rId2"/>
                <a:stretch>
                  <a:fillRect l="-1268" t="-868" b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29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Analysis of Variance (ANOVA)</a:t>
            </a:r>
          </a:p>
          <a:p>
            <a:endParaRPr lang="en-US" sz="2400" dirty="0"/>
          </a:p>
          <a:p>
            <a:r>
              <a:rPr lang="en-US" sz="2400" dirty="0" smtClean="0"/>
              <a:t>ANOVA is one of the most popular statistical tools of analyzing data.</a:t>
            </a:r>
          </a:p>
        </p:txBody>
      </p:sp>
      <p:sp>
        <p:nvSpPr>
          <p:cNvPr id="3" name="Oval 2"/>
          <p:cNvSpPr/>
          <p:nvPr/>
        </p:nvSpPr>
        <p:spPr>
          <a:xfrm>
            <a:off x="1752600" y="35052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28956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1"/>
          </p:cNvCxnSpPr>
          <p:nvPr/>
        </p:nvCxnSpPr>
        <p:spPr>
          <a:xfrm flipH="1">
            <a:off x="2705100" y="39624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667000" y="4191000"/>
            <a:ext cx="1600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67200" y="2514600"/>
            <a:ext cx="11049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05300" y="3733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 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48006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5638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Y (the response) depends on any of the factors?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95400" y="39624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2900" y="4242781"/>
            <a:ext cx="99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Response Variable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685800"/>
                <a:ext cx="79248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Assumption:  The data is random and is generated from the normal distributions?</a:t>
                </a:r>
              </a:p>
              <a:p>
                <a:endParaRPr lang="en-US" sz="24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 :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 is the collection of all subjects. What we observe is one realization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Random Sample: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We collect a sample of subjects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85800"/>
                <a:ext cx="79248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231" t="-927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1:  You are doing a research on mpg (miles per gallon) for a brand of automobiles.</a:t>
            </a:r>
          </a:p>
          <a:p>
            <a:endParaRPr lang="en-US" sz="2400" dirty="0"/>
          </a:p>
          <a:p>
            <a:r>
              <a:rPr lang="en-US" sz="2400" dirty="0" smtClean="0"/>
              <a:t>Question:  What effects mpg?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057400" y="3523445"/>
            <a:ext cx="990600" cy="8961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mpg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48000" y="31242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48000" y="397152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48000" y="42672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91000" y="27432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 speed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37338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 temperature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89738" y="4724400"/>
            <a:ext cx="18062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 moisture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638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wind speed, air temperature, and air moisture effect mpg?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4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2:</a:t>
            </a:r>
          </a:p>
          <a:p>
            <a:endParaRPr lang="en-US" sz="2400" dirty="0"/>
          </a:p>
          <a:p>
            <a:r>
              <a:rPr lang="en-US" sz="2400" b="1" dirty="0" smtClean="0"/>
              <a:t>Research Question</a:t>
            </a:r>
            <a:r>
              <a:rPr lang="en-US" sz="2400" dirty="0" smtClean="0"/>
              <a:t>: Does blood pressure (BP) depend on weight and gender?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447800" y="3505200"/>
            <a:ext cx="15240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71800" y="3276600"/>
            <a:ext cx="1562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43400" y="28194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71800" y="41910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43400" y="42672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07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152900" y="1143000"/>
            <a:ext cx="38100" cy="3452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05000" y="44958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459561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17677" y="22752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*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0044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*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1035" y="29131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*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8718" y="32048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*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8520" y="25584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*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2082" y="23588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*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0959" y="2373854"/>
            <a:ext cx="30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*</a:t>
            </a:r>
          </a:p>
          <a:p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*</a:t>
            </a:r>
          </a:p>
          <a:p>
            <a:r>
              <a:rPr lang="en-US" dirty="0">
                <a:solidFill>
                  <a:srgbClr val="FF00FF"/>
                </a:solidFill>
              </a:rPr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6862" y="2004467"/>
            <a:ext cx="31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**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609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*</a:t>
            </a:r>
            <a:r>
              <a:rPr lang="en-US" dirty="0" smtClean="0"/>
              <a:t>  Female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*</a:t>
            </a:r>
            <a:r>
              <a:rPr lang="en-US" dirty="0" smtClean="0"/>
              <a:t> Male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586047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a variation in BP.  </a:t>
            </a:r>
          </a:p>
          <a:p>
            <a:r>
              <a:rPr lang="en-US" sz="2400" dirty="0" smtClean="0"/>
              <a:t>Some is due to weight, and some is due to gender.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6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914400"/>
                <a:ext cx="7772400" cy="455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Concept: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Variation(BP)  =  Variation(Weight) + Variation(Gender) 		                   + Variation(Error)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These variation can be described by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Sums of Squares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	SS(BP) = SS(Weight) + SS(Gender) + SS(Error)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𝐵𝑃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=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+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+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𝑑𝑓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is the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degrees of freedom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that represent the effective number of terms in the sums of squares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14400"/>
                <a:ext cx="7772400" cy="4554388"/>
              </a:xfrm>
              <a:prstGeom prst="rect">
                <a:avLst/>
              </a:prstGeom>
              <a:blipFill rotWithShape="1">
                <a:blip r:embed="rId2"/>
                <a:stretch>
                  <a:fillRect l="-1176" t="-1071" r="-2902" b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5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304800"/>
                <a:ext cx="7467600" cy="604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F-Statistics</a:t>
                </a:r>
                <a:endParaRPr lang="en-US" sz="2400" dirty="0"/>
              </a:p>
              <a:p>
                <a:r>
                  <a:rPr lang="en-US" sz="2400" b="1" dirty="0" smtClean="0"/>
                  <a:t>Weight</a:t>
                </a:r>
                <a:r>
                  <a:rPr lang="en-US" sz="2400" dirty="0" smtClean="0"/>
                  <a:t>:     Test Statistic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𝑆𝑆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𝑤𝑒𝑖𝑔h𝑡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𝑆𝑆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𝐸𝑟𝑟𝑜𝑟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𝑀𝑆𝐸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.   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Hypothesis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: Weight is not a factor in BP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𝑣𝑎𝑙𝑢𝑒</m:t>
                    </m:r>
                    <m:r>
                      <a:rPr lang="en-US" sz="2400" b="0" i="1" smtClean="0">
                        <a:latin typeface="Cambria Math"/>
                      </a:rPr>
                      <m:t>=           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𝑜𝑏𝑠𝑒𝑟𝑣𝑖𝑛𝑔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𝑣𝑎𝑙𝑢𝑒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𝑚𝑜𝑟𝑒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𝑒𝑥𝑡𝑟𝑒𝑚𝑒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𝑡h𝑎𝑛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               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If p-value (&lt;0.05), then there is little evidence that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weight is not a factor</a:t>
                </a:r>
                <a:endParaRPr lang="en-US" sz="2400" dirty="0"/>
              </a:p>
              <a:p>
                <a:r>
                  <a:rPr lang="en-US" sz="2400" b="1" dirty="0" smtClean="0"/>
                  <a:t>Gender</a:t>
                </a:r>
                <a:r>
                  <a:rPr lang="en-US" sz="2400" dirty="0" smtClean="0"/>
                  <a:t>:    Test Statistics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𝑆𝑆</m:t>
                            </m:r>
                            <m:d>
                              <m:d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𝑔𝑒𝑛𝑑𝑒𝑟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𝑆𝑆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𝐸𝑟𝑟𝑜𝑟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𝑀𝑆𝐸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Same can be done to see if gender is a factor.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"/>
                <a:ext cx="7467600" cy="6044925"/>
              </a:xfrm>
              <a:prstGeom prst="rect">
                <a:avLst/>
              </a:prstGeom>
              <a:blipFill rotWithShape="1">
                <a:blip r:embed="rId2"/>
                <a:stretch>
                  <a:fillRect l="-1224" t="-806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41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890" y="304800"/>
                <a:ext cx="7620000" cy="637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Neyman – Pearson Lemma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Basis for 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lassical Hypothesis Testing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 smtClean="0"/>
                  <a:t>  Null hypothesis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 smtClean="0"/>
                  <a:t>  Alternative Hypothesis (Research Hypothesis)</a:t>
                </a:r>
              </a:p>
              <a:p>
                <a:r>
                  <a:rPr lang="en-US" sz="2400" dirty="0" smtClean="0"/>
                  <a:t>TS:  Test Statistics</a:t>
                </a:r>
              </a:p>
              <a:p>
                <a:r>
                  <a:rPr lang="en-US" sz="2400" dirty="0" smtClean="0"/>
                  <a:t>Decision Rule</a:t>
                </a:r>
              </a:p>
              <a:p>
                <a:r>
                  <a:rPr lang="en-US" sz="2400" dirty="0" smtClean="0"/>
                  <a:t>Conclusion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Type-I Error:   False Discovery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Type-II Error:  False Non-Discovery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Devise a decision rule so that </a:t>
                </a:r>
                <a:endParaRPr lang="en-US" sz="2400" b="0" i="1" dirty="0" smtClean="0">
                  <a:latin typeface="Cambria Math"/>
                </a:endParaRPr>
              </a:p>
              <a:p>
                <a:r>
                  <a:rPr lang="en-US" sz="24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= </a:t>
                </a:r>
                <a:r>
                  <a:rPr lang="en-US" sz="2400" dirty="0" err="1" smtClean="0"/>
                  <a:t>Pr</a:t>
                </a:r>
                <a:r>
                  <a:rPr lang="en-US" sz="2400" dirty="0" smtClean="0"/>
                  <a:t>(False Discovery) </a:t>
                </a:r>
              </a:p>
              <a:p>
                <a:r>
                  <a:rPr lang="en-US" sz="2400" dirty="0" smtClean="0"/>
                  <a:t>is very small (=0.05). Through </a:t>
                </a:r>
                <a:r>
                  <a:rPr lang="en-US" sz="2400" dirty="0" err="1" smtClean="0"/>
                  <a:t>Neyman</a:t>
                </a:r>
                <a:r>
                  <a:rPr lang="en-US" sz="2400" dirty="0" smtClean="0"/>
                  <a:t>-Pearson Lemma, a most powerful decision rule can be obtained.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90" y="304800"/>
                <a:ext cx="7620000" cy="6370975"/>
              </a:xfrm>
              <a:prstGeom prst="rect">
                <a:avLst/>
              </a:prstGeom>
              <a:blipFill rotWithShape="1">
                <a:blip r:embed="rId2"/>
                <a:stretch>
                  <a:fillRect l="-1200" t="-766"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762000"/>
                <a:ext cx="74676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Uniformly Most Powerful Unbiased Decision Rule is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is such that</a:t>
                </a:r>
              </a:p>
              <a:p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acc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Note that this is a </a:t>
                </a:r>
                <a:r>
                  <a:rPr lang="en-US" sz="2400" dirty="0" err="1" smtClean="0"/>
                  <a:t>frequentist</a:t>
                </a:r>
                <a:r>
                  <a:rPr lang="en-US" sz="2400" dirty="0" smtClean="0"/>
                  <a:t> method since the probability statement should be interpreted in a </a:t>
                </a:r>
                <a:r>
                  <a:rPr lang="en-US" sz="2400" dirty="0" err="1" smtClean="0"/>
                  <a:t>frequentist</a:t>
                </a:r>
                <a:r>
                  <a:rPr lang="en-US" sz="2400" dirty="0" smtClean="0"/>
                  <a:t> manner.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62000"/>
                <a:ext cx="746760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224" r="-1551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231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609600"/>
                <a:ext cx="800100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Likelihood Approach</a:t>
                </a:r>
              </a:p>
              <a:p>
                <a:endParaRPr lang="en-US" sz="2400" b="1" dirty="0" smtClean="0"/>
              </a:p>
              <a:p>
                <a:r>
                  <a:rPr lang="en-US" sz="2400" dirty="0" err="1" smtClean="0"/>
                  <a:t>Neyman-Perason</a:t>
                </a:r>
                <a:r>
                  <a:rPr lang="en-US" sz="2400" dirty="0" smtClean="0"/>
                  <a:t> Lemma works only on simple probability models.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Test Statistics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=2(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/>
                          </a:rPr>
                          <m:t> −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𝐻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If the hypothesis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is correct,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</m:func>
                  </m:oMath>
                </a14:m>
                <a:r>
                  <a:rPr lang="en-US" sz="2400" dirty="0" smtClean="0"/>
                  <a:t> should be closed to 0. Thus, we reject the hypothesis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if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The cut-off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 can be obtained through asymptotic distribution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</m:func>
                  </m:oMath>
                </a14:m>
                <a:r>
                  <a:rPr lang="en-US" sz="2400" dirty="0" smtClean="0"/>
                  <a:t>, which is usually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001000" cy="6001643"/>
              </a:xfrm>
              <a:prstGeom prst="rect">
                <a:avLst/>
              </a:prstGeom>
              <a:blipFill rotWithShape="1">
                <a:blip r:embed="rId2"/>
                <a:stretch>
                  <a:fillRect l="-1142" t="-812" r="-533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9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609600"/>
                <a:ext cx="7924800" cy="553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Model Selection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Suppose you want choose one model out of several. This is a type of multiple hypotheses problem.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Regression: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Not all predictors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are significant, and you want to select the set of significant predictors. This can be viewed as selecting one of the several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=1,2,…,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2(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𝐿</m:t>
                            </m:r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 −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Choose the model that yields the smallest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9600"/>
                <a:ext cx="7924800" cy="5535233"/>
              </a:xfrm>
              <a:prstGeom prst="rect">
                <a:avLst/>
              </a:prstGeom>
              <a:blipFill rotWithShape="1">
                <a:blip r:embed="rId2"/>
                <a:stretch>
                  <a:fillRect l="-1231" t="-881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5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645994"/>
                <a:ext cx="7848600" cy="4553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This yields a biased selection, meaning that a model  with higher number of parameters has a better chance of being selected.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AIC or BIC Information criteria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𝐴𝐼𝐶</m:t>
                    </m:r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/>
                          </a:rPr>
                          <m:t>−2∗#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𝑝𝑎𝑟𝑎𝑚𝑒𝑡𝑒𝑟𝑠</m:t>
                        </m:r>
                      </m:e>
                    </m:func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in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𝐵𝐼𝐶</m:t>
                    </m:r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𝐿</m:t>
                            </m:r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∗# </m:t>
                    </m:r>
                    <m:r>
                      <a:rPr lang="en-US" sz="2400" b="0" i="1" smtClean="0">
                        <a:latin typeface="Cambria Math"/>
                      </a:rPr>
                      <m:t>𝑜𝑓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𝑝𝑎𝑟𝑎𝑚𝑒𝑡𝑟𝑠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𝑖𝑛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Select the model with the highest value of AIC (or BIC)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45994"/>
                <a:ext cx="7848600" cy="4553170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071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685800"/>
                <a:ext cx="8077200" cy="4819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Observed Sample: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,…, 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Assumption: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– Simple Random Sample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      (equally likely than any other sample)</a:t>
                </a:r>
              </a:p>
              <a:p>
                <a:endParaRPr lang="en-US" sz="24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Multivariate Observations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𝑿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:  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 →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An observed vector is one realization of this, i.e.,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𝑿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85800"/>
                <a:ext cx="8077200" cy="4819012"/>
              </a:xfrm>
              <a:prstGeom prst="rect">
                <a:avLst/>
              </a:prstGeom>
              <a:blipFill rotWithShape="1">
                <a:blip r:embed="rId2"/>
                <a:stretch>
                  <a:fillRect l="-1208" t="-1013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533400"/>
                <a:ext cx="8229600" cy="617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Bayesian Hypothesis Testing</a:t>
                </a:r>
              </a:p>
              <a:p>
                <a:endParaRPr lang="en-US" sz="2400" b="1" dirty="0" smtClean="0"/>
              </a:p>
              <a:p>
                <a:r>
                  <a:rPr lang="en-US" sz="2400" b="0" dirty="0" smtClean="0"/>
                  <a:t>Data: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drawn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	</a:t>
                </a:r>
              </a:p>
              <a:p>
                <a:r>
                  <a:rPr lang="en-US" sz="2400" dirty="0" smtClean="0"/>
                  <a:t>Hypothesis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0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Prior: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  1−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Pr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Posterior: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400" b="1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Pr</m:t>
                    </m:r>
                    <m:r>
                      <a:rPr lang="en-US" sz="2400" b="0" i="1" dirty="0" smtClean="0">
                        <a:latin typeface="Cambria Math"/>
                      </a:rPr>
                      <m:t>⁡(</m:t>
                    </m:r>
                    <m:r>
                      <a:rPr lang="en-US" sz="2400" b="0" i="1" dirty="0" smtClean="0">
                        <a:latin typeface="Cambria Math"/>
                      </a:rPr>
                      <m:t>𝜇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latin typeface="Cambria Math"/>
                      </a:rPr>
                      <m:t>𝐷𝑎𝑡𝑎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1−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Pr</m:t>
                    </m:r>
                    <m:r>
                      <a:rPr lang="en-US" sz="2400" b="0" i="1" dirty="0" smtClean="0">
                        <a:latin typeface="Cambria Math"/>
                      </a:rPr>
                      <m:t>⁡(</m:t>
                    </m:r>
                    <m:r>
                      <a:rPr lang="en-US" sz="2400" b="0" i="1" dirty="0" smtClean="0">
                        <a:latin typeface="Cambria Math"/>
                      </a:rPr>
                      <m:t>𝜇</m:t>
                    </m:r>
                    <m:r>
                      <a:rPr lang="en-US" sz="2400" b="0" i="1" dirty="0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latin typeface="Cambria Math"/>
                      </a:rPr>
                      <m:t>𝐷𝑎𝑡𝑎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Bayes Factor</a:t>
                </a:r>
                <a:r>
                  <a:rPr lang="en-US" sz="2400" dirty="0" smtClean="0"/>
                  <a:t>:  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𝐵𝐹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If this Bayes factor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𝐵𝐹</m:t>
                    </m:r>
                    <m:r>
                      <a:rPr lang="en-US" sz="2400" b="0" i="1" smtClean="0">
                        <a:latin typeface="Cambria Math"/>
                      </a:rPr>
                      <m:t>≥20)</m:t>
                    </m:r>
                  </m:oMath>
                </a14:m>
                <a:r>
                  <a:rPr lang="en-US" sz="2400" dirty="0" smtClean="0"/>
                  <a:t>, data has sufficient evidence to support the hypothesis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𝐻</m:t>
                    </m:r>
                    <m:r>
                      <a:rPr lang="en-US" sz="2400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𝜇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"/>
                <a:ext cx="8229600" cy="6172459"/>
              </a:xfrm>
              <a:prstGeom prst="rect">
                <a:avLst/>
              </a:prstGeom>
              <a:blipFill rotWithShape="1">
                <a:blip r:embed="rId2"/>
                <a:stretch>
                  <a:fillRect l="-1111" t="-791" b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2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609600"/>
                <a:ext cx="80772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Frequentist Vs. Bayesian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Note that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𝑣𝑎𝑙𝑢𝑒</m:t>
                    </m:r>
                  </m:oMath>
                </a14:m>
                <a:r>
                  <a:rPr lang="en-US" sz="2400" dirty="0" smtClean="0"/>
                  <a:t> and classical hypothesis tests are </a:t>
                </a:r>
                <a:r>
                  <a:rPr lang="en-US" sz="2400" dirty="0" err="1" smtClean="0"/>
                  <a:t>frequentists</a:t>
                </a:r>
                <a:r>
                  <a:rPr lang="en-US" sz="2400" dirty="0" smtClean="0"/>
                  <a:t> since the statements are made in terms of probability.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𝑣𝑎𝑙𝑢𝑒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𝑜𝑏𝑠𝑒𝑟𝑣𝑖𝑛𝑔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𝑣𝑎𝑙𝑢𝑒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𝑚𝑜𝑟𝑒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𝑒𝑥𝑡𝑟𝑒𝑚𝑒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𝐹𝑎𝑙𝑠𝑒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𝐷𝑖𝑠𝑐𝑜𝑣𝑒𝑟𝑦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Pr</m:t>
                    </m:r>
                    <m:r>
                      <a:rPr lang="en-US" sz="2400" b="0" i="1" smtClean="0">
                        <a:latin typeface="Cambria Math"/>
                      </a:rPr>
                      <m:t>⁡((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|&gt;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The Bayes Factor is used in Bayesian tests which is based on the posterior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Pr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𝐷𝑎𝑡𝑎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9600"/>
                <a:ext cx="8077200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208" t="-996" r="-1434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24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224" y="914400"/>
            <a:ext cx="7391400" cy="250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Multiple Hypotheses:</a:t>
            </a:r>
          </a:p>
          <a:p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Consider  1000 independent tests each at Type-error of </a:t>
            </a:r>
            <a:r>
              <a:rPr lang="el-GR" sz="2000" dirty="0" smtClean="0"/>
              <a:t>α</a:t>
            </a:r>
            <a:r>
              <a:rPr lang="en-US" sz="2000" dirty="0" smtClean="0"/>
              <a:t> = 0.05. Then 5% of the null hypotheses would be falsely rejected. In other words, if 50 of the hypotheses were rejected, there is no guarantee that they were not all falsely rejected.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635829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FWER:  </a:t>
            </a:r>
            <a:r>
              <a:rPr lang="en-US" sz="2000" dirty="0" smtClean="0"/>
              <a:t>m = # of hypotheses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smtClean="0"/>
              <a:t>π = P(One or more falsely rejected hypotheses)</a:t>
            </a:r>
          </a:p>
          <a:p>
            <a:endParaRPr lang="en-US" sz="2000" dirty="0" smtClean="0"/>
          </a:p>
          <a:p>
            <a:r>
              <a:rPr lang="en-US" sz="2000" dirty="0" smtClean="0"/>
              <a:t>   = 1 –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 (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 Correction)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15275"/>
              </p:ext>
            </p:extLst>
          </p:nvPr>
        </p:nvGraphicFramePr>
        <p:xfrm>
          <a:off x="1905000" y="4876800"/>
          <a:ext cx="74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749160" imgH="291960" progId="Equation.3">
                  <p:embed/>
                </p:oleObj>
              </mc:Choice>
              <mc:Fallback>
                <p:oleObj name="Equation" r:id="rId3" imgW="749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749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13108"/>
              </p:ext>
            </p:extLst>
          </p:nvPr>
        </p:nvGraphicFramePr>
        <p:xfrm>
          <a:off x="1447800" y="5528325"/>
          <a:ext cx="2120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2120760" imgH="342720" progId="Equation.3">
                  <p:embed/>
                </p:oleObj>
              </mc:Choice>
              <mc:Fallback>
                <p:oleObj name="Equation" r:id="rId5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28325"/>
                        <a:ext cx="2120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367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295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 m is large, </a:t>
            </a:r>
            <a:r>
              <a:rPr lang="el-GR" dirty="0" smtClean="0"/>
              <a:t>α</a:t>
            </a:r>
            <a:r>
              <a:rPr lang="en-US" dirty="0" smtClean="0"/>
              <a:t> would be very small. Thus the power of detecting any true positive would be very small.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86000"/>
            <a:ext cx="708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Sequential </a:t>
            </a:r>
            <a:r>
              <a:rPr lang="en-US" b="1" dirty="0" err="1" smtClean="0"/>
              <a:t>Bonferroni</a:t>
            </a:r>
            <a:r>
              <a:rPr lang="en-US" b="1" dirty="0" smtClean="0"/>
              <a:t> Corrections:</a:t>
            </a:r>
          </a:p>
          <a:p>
            <a:endParaRPr lang="en-US" b="1" dirty="0" smtClean="0"/>
          </a:p>
          <a:p>
            <a:r>
              <a:rPr lang="en-US" dirty="0" smtClean="0"/>
              <a:t>Let                                         be the p-values of independent tests with </a:t>
            </a:r>
          </a:p>
          <a:p>
            <a:endParaRPr lang="en-US" dirty="0"/>
          </a:p>
          <a:p>
            <a:r>
              <a:rPr lang="en-US" dirty="0" smtClean="0"/>
              <a:t>corresponding null hypotheses                                   .</a:t>
            </a:r>
          </a:p>
          <a:p>
            <a:endParaRPr lang="en-US" b="1" dirty="0" smtClean="0"/>
          </a:p>
          <a:p>
            <a:r>
              <a:rPr lang="en-US" b="1" dirty="0" smtClean="0"/>
              <a:t>Holm’s Method  (Holm, 1979;  Scand. Statist.)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</a:t>
            </a:r>
            <a:r>
              <a:rPr lang="en-US" dirty="0" smtClean="0"/>
              <a:t>If                    , accept all nulls.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</a:t>
            </a:r>
            <a:r>
              <a:rPr lang="en-US" dirty="0" smtClean="0"/>
              <a:t>If                   , reject          ; if                           , accept the rest of nulls.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</a:t>
            </a:r>
            <a:r>
              <a:rPr lang="en-US" dirty="0" smtClean="0"/>
              <a:t> Continue until first j  such that                              .   In that case reject       </a:t>
            </a:r>
          </a:p>
          <a:p>
            <a:r>
              <a:rPr lang="en-US" dirty="0" smtClean="0"/>
              <a:t>  all                        and accept the rest of nulls.</a:t>
            </a:r>
            <a:endParaRPr lang="en-US" b="1" dirty="0" smtClean="0"/>
          </a:p>
          <a:p>
            <a:endParaRPr lang="en-US" b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6400" y="2895600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892160" imgH="368280" progId="Equation.3">
                  <p:embed/>
                </p:oleObj>
              </mc:Choice>
              <mc:Fallback>
                <p:oleObj name="Equation" r:id="rId3" imgW="1892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600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65818"/>
              </p:ext>
            </p:extLst>
          </p:nvPr>
        </p:nvGraphicFramePr>
        <p:xfrm>
          <a:off x="1600200" y="4572000"/>
          <a:ext cx="99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990360" imgH="393480" progId="Equation.3">
                  <p:embed/>
                </p:oleObj>
              </mc:Choice>
              <mc:Fallback>
                <p:oleObj name="Equation" r:id="rId5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72000"/>
                        <a:ext cx="990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298589"/>
              </p:ext>
            </p:extLst>
          </p:nvPr>
        </p:nvGraphicFramePr>
        <p:xfrm>
          <a:off x="1676400" y="5029200"/>
          <a:ext cx="99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990360" imgH="393480" progId="Equation.3">
                  <p:embed/>
                </p:oleObj>
              </mc:Choice>
              <mc:Fallback>
                <p:oleObj name="Equation" r:id="rId7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0"/>
                        <a:ext cx="990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84557"/>
              </p:ext>
            </p:extLst>
          </p:nvPr>
        </p:nvGraphicFramePr>
        <p:xfrm>
          <a:off x="4191000" y="3429000"/>
          <a:ext cx="182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1828800" imgH="406080" progId="Equation.3">
                  <p:embed/>
                </p:oleObj>
              </mc:Choice>
              <mc:Fallback>
                <p:oleObj name="Equation" r:id="rId9" imgW="18288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1828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217194"/>
              </p:ext>
            </p:extLst>
          </p:nvPr>
        </p:nvGraphicFramePr>
        <p:xfrm>
          <a:off x="3200400" y="5105400"/>
          <a:ext cx="444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11" imgW="444240" imgH="406080" progId="Equation.3">
                  <p:embed/>
                </p:oleObj>
              </mc:Choice>
              <mc:Fallback>
                <p:oleObj name="Equation" r:id="rId11" imgW="4442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44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15561"/>
              </p:ext>
            </p:extLst>
          </p:nvPr>
        </p:nvGraphicFramePr>
        <p:xfrm>
          <a:off x="3911600" y="5105400"/>
          <a:ext cx="139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13" imgW="1396800" imgH="393480" progId="Equation.3">
                  <p:embed/>
                </p:oleObj>
              </mc:Choice>
              <mc:Fallback>
                <p:oleObj name="Equation" r:id="rId13" imgW="139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105400"/>
                        <a:ext cx="1397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520067"/>
              </p:ext>
            </p:extLst>
          </p:nvPr>
        </p:nvGraphicFramePr>
        <p:xfrm>
          <a:off x="4343400" y="5638800"/>
          <a:ext cx="168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5" imgW="1688760" imgH="393480" progId="Equation.3">
                  <p:embed/>
                </p:oleObj>
              </mc:Choice>
              <mc:Fallback>
                <p:oleObj name="Equation" r:id="rId15" imgW="1688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1689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887545"/>
              </p:ext>
            </p:extLst>
          </p:nvPr>
        </p:nvGraphicFramePr>
        <p:xfrm>
          <a:off x="1676400" y="5943600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7" imgW="1168200" imgH="406080" progId="Equation.3">
                  <p:embed/>
                </p:oleObj>
              </mc:Choice>
              <mc:Fallback>
                <p:oleObj name="Equation" r:id="rId17" imgW="1168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943600"/>
                        <a:ext cx="1168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9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199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Simes</a:t>
            </a:r>
            <a:r>
              <a:rPr lang="en-US" b="1" dirty="0" smtClean="0"/>
              <a:t> Method  (</a:t>
            </a:r>
            <a:r>
              <a:rPr lang="en-US" b="1" dirty="0" err="1" smtClean="0"/>
              <a:t>Biometrika</a:t>
            </a:r>
            <a:r>
              <a:rPr lang="en-US" b="1" dirty="0" smtClean="0"/>
              <a:t>, 1986):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</a:t>
            </a:r>
            <a:r>
              <a:rPr lang="en-US" dirty="0" smtClean="0"/>
              <a:t>If                 ,  reject all nulls.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If not, but if                         , reject  all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Continue until first                          .  In that case reject all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383209"/>
              </p:ext>
            </p:extLst>
          </p:nvPr>
        </p:nvGraphicFramePr>
        <p:xfrm>
          <a:off x="1143000" y="1866561"/>
          <a:ext cx="812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812520" imgH="368280" progId="Equation.3">
                  <p:embed/>
                </p:oleObj>
              </mc:Choice>
              <mc:Fallback>
                <p:oleObj name="Equation" r:id="rId3" imgW="8125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66561"/>
                        <a:ext cx="812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14966"/>
              </p:ext>
            </p:extLst>
          </p:nvPr>
        </p:nvGraphicFramePr>
        <p:xfrm>
          <a:off x="2057400" y="2362200"/>
          <a:ext cx="1219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1218960" imgH="393480" progId="Equation.3">
                  <p:embed/>
                </p:oleObj>
              </mc:Choice>
              <mc:Fallback>
                <p:oleObj name="Equation" r:id="rId5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62200"/>
                        <a:ext cx="1219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831498"/>
              </p:ext>
            </p:extLst>
          </p:nvPr>
        </p:nvGraphicFramePr>
        <p:xfrm>
          <a:off x="4419600" y="2362200"/>
          <a:ext cx="1689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1688760" imgH="406080" progId="Equation.3">
                  <p:embed/>
                </p:oleObj>
              </mc:Choice>
              <mc:Fallback>
                <p:oleObj name="Equation" r:id="rId7" imgW="16887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62200"/>
                        <a:ext cx="1689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846580"/>
              </p:ext>
            </p:extLst>
          </p:nvPr>
        </p:nvGraphicFramePr>
        <p:xfrm>
          <a:off x="2774043" y="2787881"/>
          <a:ext cx="1231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1231560" imgH="495000" progId="Equation.3">
                  <p:embed/>
                </p:oleObj>
              </mc:Choice>
              <mc:Fallback>
                <p:oleObj name="Equation" r:id="rId9" imgW="1231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043" y="2787881"/>
                        <a:ext cx="12319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735029"/>
              </p:ext>
            </p:extLst>
          </p:nvPr>
        </p:nvGraphicFramePr>
        <p:xfrm>
          <a:off x="6248400" y="2895600"/>
          <a:ext cx="1460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1" imgW="1460160" imgH="406080" progId="Equation.3">
                  <p:embed/>
                </p:oleObj>
              </mc:Choice>
              <mc:Fallback>
                <p:oleObj name="Equation" r:id="rId11" imgW="1460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95600"/>
                        <a:ext cx="1460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3962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</a:t>
            </a:r>
            <a:r>
              <a:rPr lang="en-US" dirty="0" smtClean="0"/>
              <a:t>  Both Holm’s and </a:t>
            </a:r>
            <a:r>
              <a:rPr lang="en-US" dirty="0" err="1" smtClean="0"/>
              <a:t>Simes</a:t>
            </a:r>
            <a:r>
              <a:rPr lang="en-US" dirty="0" smtClean="0"/>
              <a:t> methods are designed to refine the FWER.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42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0999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False Discovery Rate (FDR</a:t>
            </a:r>
            <a:r>
              <a:rPr lang="en-US" sz="2400" b="1" dirty="0" smtClean="0"/>
              <a:t>): </a:t>
            </a:r>
            <a:r>
              <a:rPr lang="en-US" sz="2400" dirty="0" err="1" smtClean="0"/>
              <a:t>Benjamini</a:t>
            </a:r>
            <a:r>
              <a:rPr lang="en-US" sz="2400" dirty="0" smtClean="0"/>
              <a:t> </a:t>
            </a:r>
            <a:r>
              <a:rPr lang="en-US" sz="2400" dirty="0" smtClean="0"/>
              <a:t>and Hochberg (1995), JRSS</a:t>
            </a:r>
          </a:p>
          <a:p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When the number of hypotheses m is very large (say in thousands), and if each individual hypothesis is not important, then FWER criterion is not very useful  since it yields few discoveries. For example, in a microarray data analysis,  the objective is to detect potential genes for future exploration. Here, each individual gene is not important.  In such cases, tests with a controlled  FWER would yield few discoveries.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3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FDR = Expected proportion of false rejections.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9050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Accept</a:t>
                      </a:r>
                      <a:r>
                        <a:rPr lang="en-US" baseline="0" dirty="0" smtClean="0"/>
                        <a:t>  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 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True 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True Alternatives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m-</a:t>
                      </a:r>
                      <a:r>
                        <a:rPr lang="en-US" baseline="0" dirty="0" smtClean="0"/>
                        <a:t>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0" y="2362200"/>
          <a:ext cx="304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304560" imgH="317160" progId="Equation.3">
                  <p:embed/>
                </p:oleObj>
              </mc:Choice>
              <mc:Fallback>
                <p:oleObj name="Equation" r:id="rId3" imgW="3045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62200"/>
                        <a:ext cx="304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5943600" y="2743200"/>
          <a:ext cx="64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647640" imgH="317160" progId="Equation.3">
                  <p:embed/>
                </p:oleObj>
              </mc:Choice>
              <mc:Fallback>
                <p:oleObj name="Equation" r:id="rId5" imgW="647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647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4267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FDR =              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          = 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0163"/>
              </p:ext>
            </p:extLst>
          </p:nvPr>
        </p:nvGraphicFramePr>
        <p:xfrm>
          <a:off x="1549400" y="4260850"/>
          <a:ext cx="262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7" imgW="2628720" imgH="457200" progId="Equation.3">
                  <p:embed/>
                </p:oleObj>
              </mc:Choice>
              <mc:Fallback>
                <p:oleObj name="Equation" r:id="rId7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260850"/>
                        <a:ext cx="2628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61068"/>
              </p:ext>
            </p:extLst>
          </p:nvPr>
        </p:nvGraphicFramePr>
        <p:xfrm>
          <a:off x="1701800" y="4800600"/>
          <a:ext cx="189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9" imgW="1892160" imgH="533160" progId="Equation.3">
                  <p:embed/>
                </p:oleObj>
              </mc:Choice>
              <mc:Fallback>
                <p:oleObj name="Equation" r:id="rId9" imgW="18921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800600"/>
                        <a:ext cx="18923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5562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FWER = P(R&gt;0)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Benjamini</a:t>
            </a:r>
            <a:r>
              <a:rPr lang="en-US" dirty="0" smtClean="0"/>
              <a:t> and Hochberg proved that the following procedure produces </a:t>
            </a:r>
          </a:p>
          <a:p>
            <a:endParaRPr lang="en-US" dirty="0" smtClean="0"/>
          </a:p>
          <a:p>
            <a:r>
              <a:rPr lang="en-US" dirty="0" smtClean="0"/>
              <a:t>                 :</a:t>
            </a:r>
          </a:p>
          <a:p>
            <a:endParaRPr lang="en-US" dirty="0" smtClean="0"/>
          </a:p>
          <a:p>
            <a:r>
              <a:rPr lang="en-US" dirty="0" smtClean="0"/>
              <a:t>        Let k be the largest integer </a:t>
            </a:r>
            <a:r>
              <a:rPr lang="en-US" dirty="0" err="1" smtClean="0"/>
              <a:t>i</a:t>
            </a:r>
            <a:r>
              <a:rPr lang="en-US" dirty="0" smtClean="0"/>
              <a:t> such that                 ,  then reject all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90600" y="1905000"/>
          <a:ext cx="800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799920" imgH="266400" progId="Equation.3">
                  <p:embed/>
                </p:oleObj>
              </mc:Choice>
              <mc:Fallback>
                <p:oleObj name="Equation" r:id="rId3" imgW="7999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8001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43685"/>
              </p:ext>
            </p:extLst>
          </p:nvPr>
        </p:nvGraphicFramePr>
        <p:xfrm>
          <a:off x="4876800" y="2311062"/>
          <a:ext cx="889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888840" imgH="520560" progId="Equation.3">
                  <p:embed/>
                </p:oleObj>
              </mc:Choice>
              <mc:Fallback>
                <p:oleObj name="Equation" r:id="rId5" imgW="8888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311062"/>
                        <a:ext cx="889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1371600" y="2895600"/>
          <a:ext cx="1536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7" imgW="1536480" imgH="406080" progId="Equation.3">
                  <p:embed/>
                </p:oleObj>
              </mc:Choice>
              <mc:Fallback>
                <p:oleObj name="Equation" r:id="rId7" imgW="1536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0"/>
                        <a:ext cx="15367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8100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The result was proved under the assumption of independent test statistics. It was later extended to a positively correlated test statistics by </a:t>
            </a:r>
            <a:r>
              <a:rPr lang="en-US" dirty="0" err="1" smtClean="0"/>
              <a:t>Benjamini</a:t>
            </a:r>
            <a:r>
              <a:rPr lang="en-US" dirty="0" smtClean="0"/>
              <a:t> and </a:t>
            </a:r>
            <a:r>
              <a:rPr lang="en-US" dirty="0" err="1" smtClean="0"/>
              <a:t>Yekutieli</a:t>
            </a:r>
            <a:r>
              <a:rPr lang="en-US" dirty="0" smtClean="0"/>
              <a:t>, 2001; Ann. Stat.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Bayesian Interpretation  (Storey, 2003, Ann. Stat.)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</a:t>
            </a:r>
          </a:p>
          <a:p>
            <a:r>
              <a:rPr lang="en-US" dirty="0" smtClean="0"/>
              <a:t>                              are independently distributed.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90600" y="1752600"/>
          <a:ext cx="4394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4394160" imgH="2412720" progId="Equation.3">
                  <p:embed/>
                </p:oleObj>
              </mc:Choice>
              <mc:Fallback>
                <p:oleObj name="Equation" r:id="rId3" imgW="4394160" imgH="241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4394200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4495800"/>
          <a:ext cx="4686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4686120" imgH="1054080" progId="Equation.3">
                  <p:embed/>
                </p:oleObj>
              </mc:Choice>
              <mc:Fallback>
                <p:oleObj name="Equation" r:id="rId5" imgW="468612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46863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791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 </a:t>
            </a:r>
            <a:r>
              <a:rPr lang="en-US" dirty="0" err="1" smtClean="0"/>
              <a:t>pFDR</a:t>
            </a:r>
            <a:r>
              <a:rPr lang="en-US" dirty="0" smtClean="0"/>
              <a:t>  is a posterior version of the Type-I error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99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Directional Hypothesis Problem (Three decision problem):</a:t>
            </a:r>
          </a:p>
          <a:p>
            <a:endParaRPr lang="en-US" b="1" dirty="0" smtClean="0"/>
          </a:p>
          <a:p>
            <a:r>
              <a:rPr lang="en-US" dirty="0" smtClean="0"/>
              <a:t>Suppose                    is rejected, but it is also important to find the direction</a:t>
            </a:r>
          </a:p>
          <a:p>
            <a:endParaRPr lang="en-US" dirty="0" smtClean="0"/>
          </a:p>
          <a:p>
            <a:r>
              <a:rPr lang="en-US" dirty="0" smtClean="0"/>
              <a:t>of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47800" y="1905000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914400" imgH="406080" progId="Equation.3">
                  <p:embed/>
                </p:oleObj>
              </mc:Choice>
              <mc:Fallback>
                <p:oleObj name="Equation" r:id="rId3" imgW="9144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914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914400" y="2438400"/>
          <a:ext cx="2159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2158920" imgH="342720" progId="Equation.3">
                  <p:embed/>
                </p:oleObj>
              </mc:Choice>
              <mc:Fallback>
                <p:oleObj name="Equation" r:id="rId5" imgW="2158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2159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200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the problem is to find subsets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85850" y="3759200"/>
          <a:ext cx="3289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3288960" imgH="888840" progId="Equation.3">
                  <p:embed/>
                </p:oleObj>
              </mc:Choice>
              <mc:Fallback>
                <p:oleObj name="Equation" r:id="rId7" imgW="32889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759200"/>
                        <a:ext cx="32893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0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609600"/>
                <a:ext cx="70104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Random Sample: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Observed sample is a realization of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{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,…, 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Note: If the simultaneous inference is to made on its components, the probability statement should be viewed in terms of probability of observing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"/>
                <a:ext cx="701040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304" t="-1078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0668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Example:  Gene selection</a:t>
            </a:r>
          </a:p>
          <a:p>
            <a:endParaRPr lang="en-US" sz="2000" b="1" dirty="0" smtClean="0"/>
          </a:p>
          <a:p>
            <a:r>
              <a:rPr lang="en-US" sz="2000" dirty="0" smtClean="0"/>
              <a:t>When the genes are altered under adverse condition, such as cancer, the affected genes show under or over expression in a microarray.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377950" y="2895600"/>
          <a:ext cx="4103688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3644640" imgH="1574640" progId="Equation.3">
                  <p:embed/>
                </p:oleObj>
              </mc:Choice>
              <mc:Fallback>
                <p:oleObj name="Equation" r:id="rId3" imgW="364464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895600"/>
                        <a:ext cx="4103688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5029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objective is to find the genes with under expressions and genes with over expressions.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12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371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Directional Error  (Type III error):</a:t>
            </a:r>
          </a:p>
          <a:p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Type III error is defined as P( Selection of false direction if the null is rejected).  The traditional method does not control the directional error. For example,   </a:t>
            </a:r>
            <a:endParaRPr lang="hi-IN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Sarkar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and Zhou (2008, JSPI)</a:t>
            </a:r>
          </a:p>
          <a:p>
            <a:r>
              <a:rPr lang="en-US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Finner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( 1999,  AS)</a:t>
            </a:r>
          </a:p>
          <a:p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Shaffer (2002, Psychological Methods)</a:t>
            </a:r>
          </a:p>
          <a:p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Lehmann (1952, AMS;  1957, AMS)</a:t>
            </a:r>
          </a:p>
          <a:p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Main points of these work is that if the objective is to find the true </a:t>
            </a:r>
          </a:p>
          <a:p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direction of the alternative after rejecting the null, then a Type III error must be controlled instead of Type I error. </a:t>
            </a:r>
          </a:p>
          <a:p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066800" y="2743200"/>
          <a:ext cx="375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3759120" imgH="279360" progId="Equation.3">
                  <p:embed/>
                </p:oleObj>
              </mc:Choice>
              <mc:Fallback>
                <p:oleObj name="Equation" r:id="rId3" imgW="3759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3759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0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9200" y="1295400"/>
          <a:ext cx="5437187" cy="444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4698720" imgH="3987720" progId="Equation.3">
                  <p:embed/>
                </p:oleObj>
              </mc:Choice>
              <mc:Fallback>
                <p:oleObj name="Equation" r:id="rId3" imgW="4698720" imgH="3987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5437187" cy="444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7620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Bayesian Decision Theoretic Framework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56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0" y="1200150"/>
          <a:ext cx="5207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5206680" imgH="3962160" progId="Equation.3">
                  <p:embed/>
                </p:oleObj>
              </mc:Choice>
              <mc:Fallback>
                <p:oleObj name="Equation" r:id="rId3" imgW="5206680" imgH="3962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00150"/>
                        <a:ext cx="5207000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655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1219200"/>
          <a:ext cx="38735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3873240" imgH="4241520" progId="Equation.3">
                  <p:embed/>
                </p:oleObj>
              </mc:Choice>
              <mc:Fallback>
                <p:oleObj name="Equation" r:id="rId3" imgW="3873240" imgH="424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19200"/>
                        <a:ext cx="3873500" cy="424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452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1143000" y="838200"/>
          <a:ext cx="75438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7543800" imgH="5333760" progId="Equation.3">
                  <p:embed/>
                </p:oleObj>
              </mc:Choice>
              <mc:Fallback>
                <p:oleObj name="Equation" r:id="rId3" imgW="7543800" imgH="533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75438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883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2766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hi-IN" dirty="0"/>
          </a:p>
        </p:txBody>
      </p:sp>
      <p:sp>
        <p:nvSpPr>
          <p:cNvPr id="19" name="Rectangle 18"/>
          <p:cNvSpPr/>
          <p:nvPr/>
        </p:nvSpPr>
        <p:spPr>
          <a:xfrm>
            <a:off x="2743200" y="2362200"/>
            <a:ext cx="2971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21" name="Freeform 20"/>
          <p:cNvSpPr/>
          <p:nvPr/>
        </p:nvSpPr>
        <p:spPr>
          <a:xfrm>
            <a:off x="2963839" y="2653352"/>
            <a:ext cx="1487606" cy="1487606"/>
          </a:xfrm>
          <a:custGeom>
            <a:avLst/>
            <a:gdLst>
              <a:gd name="connsiteX0" fmla="*/ 0 w 1487606"/>
              <a:gd name="connsiteY0" fmla="*/ 0 h 1487606"/>
              <a:gd name="connsiteX1" fmla="*/ 286603 w 1487606"/>
              <a:gd name="connsiteY1" fmla="*/ 982639 h 1487606"/>
              <a:gd name="connsiteX2" fmla="*/ 1487606 w 1487606"/>
              <a:gd name="connsiteY2" fmla="*/ 1487606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7606" h="1487606">
                <a:moveTo>
                  <a:pt x="0" y="0"/>
                </a:moveTo>
                <a:cubicBezTo>
                  <a:pt x="19334" y="367352"/>
                  <a:pt x="38669" y="734705"/>
                  <a:pt x="286603" y="982639"/>
                </a:cubicBezTo>
                <a:cubicBezTo>
                  <a:pt x="534537" y="1230573"/>
                  <a:pt x="1011071" y="1359089"/>
                  <a:pt x="1487606" y="148760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2781300" y="2628900"/>
            <a:ext cx="16764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781300" y="2857500"/>
            <a:ext cx="14478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781300" y="3086100"/>
            <a:ext cx="12192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2781300" y="3314700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933700" y="3695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9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Bayes</a:t>
            </a:r>
            <a:endParaRPr lang="en-US" sz="1000" dirty="0" smtClean="0"/>
          </a:p>
          <a:p>
            <a:r>
              <a:rPr lang="en-US" sz="1000" dirty="0" smtClean="0"/>
              <a:t>Rule</a:t>
            </a:r>
            <a:endParaRPr lang="hi-IN" sz="1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102100" y="4451350"/>
          <a:ext cx="393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393480" imgH="228600" progId="Equation.3">
                  <p:embed/>
                </p:oleObj>
              </mc:Choice>
              <mc:Fallback>
                <p:oleObj name="Equation" r:id="rId3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451350"/>
                        <a:ext cx="393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197100" y="3155950"/>
          <a:ext cx="393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5" imgW="393480" imgH="228600" progId="Equation.3">
                  <p:embed/>
                </p:oleObj>
              </mc:Choice>
              <mc:Fallback>
                <p:oleObj name="Equation" r:id="rId5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155950"/>
                        <a:ext cx="393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159250" y="2559050"/>
          <a:ext cx="927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7" imgW="927000" imgH="672840" progId="Equation.3">
                  <p:embed/>
                </p:oleObj>
              </mc:Choice>
              <mc:Fallback>
                <p:oleObj name="Equation" r:id="rId7" imgW="92700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2559050"/>
                        <a:ext cx="927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1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66800" y="1549400"/>
          <a:ext cx="73025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7302240" imgH="2387520" progId="Equation.3">
                  <p:embed/>
                </p:oleObj>
              </mc:Choice>
              <mc:Fallback>
                <p:oleObj name="Equation" r:id="rId3" imgW="730224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49400"/>
                        <a:ext cx="7302500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09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685800"/>
                <a:ext cx="79248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Stochastic Process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0≤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&lt;∞}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Observed value of this is one realization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0≤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&lt;∞}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Can we describe </a:t>
                </a:r>
                <a:r>
                  <a:rPr lang="en-US" sz="2400" dirty="0"/>
                  <a:t>a</a:t>
                </a:r>
                <a:r>
                  <a:rPr lang="en-US" sz="2400" dirty="0" smtClean="0"/>
                  <a:t> probability distribution of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{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 0≤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&lt;∞}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Kolmogorov Consistency Theorem says that probability distribution can be described.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85800"/>
                <a:ext cx="79248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154" t="-927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novit.math.umu.se/Studenter/matstat/kurser/StokastiskaProcesser/Wie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4724400"/>
                <a:ext cx="777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These are three realizations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24400"/>
                <a:ext cx="7772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762000"/>
                <a:ext cx="7467600" cy="453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Discrete time points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=…,−2, −1, 0, 1, 2, ⋯}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If this process is stationary, then a probability model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can be described in a concise way. For example,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r>
                  <a:rPr lang="en-US" sz="2400" dirty="0" smtClean="0"/>
                  <a:t>	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,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</a:t>
                </a:r>
                <a:r>
                  <a:rPr lang="en-US" sz="24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is white noise.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62000"/>
                <a:ext cx="7467600" cy="4537268"/>
              </a:xfrm>
              <a:prstGeom prst="rect">
                <a:avLst/>
              </a:prstGeom>
              <a:blipFill rotWithShape="1">
                <a:blip r:embed="rId2"/>
                <a:stretch>
                  <a:fillRect l="-1224" t="-1075" b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Process:</a:t>
            </a:r>
          </a:p>
          <a:p>
            <a:endParaRPr lang="en-US" sz="2400" dirty="0"/>
          </a:p>
          <a:p>
            <a:endParaRPr lang="en-US" sz="3200" dirty="0"/>
          </a:p>
        </p:txBody>
      </p:sp>
      <p:pic>
        <p:nvPicPr>
          <p:cNvPr id="1026" name="Picture 2" descr="The brain is the only organ that changes instantly according to how the mind relates to it, Deepak Chopra say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163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5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2215</Words>
  <Application>Microsoft Office PowerPoint</Application>
  <PresentationFormat>On-screen Show (4:3)</PresentationFormat>
  <Paragraphs>610</Paragraphs>
  <Slides>57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Naveen Bansal</dc:creator>
  <cp:lastModifiedBy>Naveen</cp:lastModifiedBy>
  <cp:revision>59</cp:revision>
  <dcterms:created xsi:type="dcterms:W3CDTF">2006-08-16T00:00:00Z</dcterms:created>
  <dcterms:modified xsi:type="dcterms:W3CDTF">2013-09-15T18:26:07Z</dcterms:modified>
</cp:coreProperties>
</file>