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wmf"/><Relationship Id="rId18" Type="http://schemas.openxmlformats.org/officeDocument/2006/relationships/image" Target="../media/image26.wmf"/><Relationship Id="rId3" Type="http://schemas.openxmlformats.org/officeDocument/2006/relationships/image" Target="../media/image11.wmf"/><Relationship Id="rId21" Type="http://schemas.openxmlformats.org/officeDocument/2006/relationships/image" Target="../media/image29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17" Type="http://schemas.openxmlformats.org/officeDocument/2006/relationships/image" Target="../media/image25.wmf"/><Relationship Id="rId2" Type="http://schemas.openxmlformats.org/officeDocument/2006/relationships/image" Target="../media/image10.wmf"/><Relationship Id="rId16" Type="http://schemas.openxmlformats.org/officeDocument/2006/relationships/image" Target="../media/image24.wmf"/><Relationship Id="rId20" Type="http://schemas.openxmlformats.org/officeDocument/2006/relationships/image" Target="../media/image28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24" Type="http://schemas.openxmlformats.org/officeDocument/2006/relationships/image" Target="../media/image32.wmf"/><Relationship Id="rId5" Type="http://schemas.openxmlformats.org/officeDocument/2006/relationships/image" Target="../media/image13.wmf"/><Relationship Id="rId15" Type="http://schemas.openxmlformats.org/officeDocument/2006/relationships/image" Target="../media/image23.wmf"/><Relationship Id="rId23" Type="http://schemas.openxmlformats.org/officeDocument/2006/relationships/image" Target="../media/image31.wmf"/><Relationship Id="rId10" Type="http://schemas.openxmlformats.org/officeDocument/2006/relationships/image" Target="../media/image18.wmf"/><Relationship Id="rId19" Type="http://schemas.openxmlformats.org/officeDocument/2006/relationships/image" Target="../media/image27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Relationship Id="rId14" Type="http://schemas.openxmlformats.org/officeDocument/2006/relationships/image" Target="../media/image22.wmf"/><Relationship Id="rId22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F3938-D098-44CF-B291-A994B5CAE6FB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F7101-A950-40E0-98A6-DFB433B03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9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i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C29D-6B03-406D-AE56-ED503870AF9E}" type="slidenum">
              <a:rPr lang="hi-IN" smtClean="0">
                <a:solidFill>
                  <a:prstClr val="black"/>
                </a:solidFill>
              </a:rPr>
              <a:pPr/>
              <a:t>1</a:t>
            </a:fld>
            <a:endParaRPr lang="hi-IN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Biology</a:t>
            </a:r>
            <a:endParaRPr lang="hi-I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C29D-6B03-406D-AE56-ED503870AF9E}" type="slidenum">
              <a:rPr lang="hi-IN" smtClean="0">
                <a:solidFill>
                  <a:prstClr val="black"/>
                </a:solidFill>
              </a:rPr>
              <a:pPr/>
              <a:t>2</a:t>
            </a:fld>
            <a:endParaRPr lang="hi-IN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Biology</a:t>
            </a:r>
            <a:endParaRPr lang="hi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15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C29D-6B03-406D-AE56-ED503870AF9E}" type="slidenum">
              <a:rPr lang="hi-IN" smtClean="0">
                <a:solidFill>
                  <a:prstClr val="black"/>
                </a:solidFill>
              </a:rPr>
              <a:pPr/>
              <a:t>3</a:t>
            </a:fld>
            <a:endParaRPr lang="hi-IN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Biology</a:t>
            </a:r>
            <a:endParaRPr lang="hi-I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Transposable elements (TEs) are</a:t>
            </a:r>
            <a:r>
              <a:rPr lang="en-US" baseline="0" dirty="0" smtClean="0"/>
              <a:t> type of stretches of DNAs. They can insert into genes, and can trigger chromosome rearrangements.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C29D-6B03-406D-AE56-ED503870AF9E}" type="slidenum">
              <a:rPr lang="hi-IN" smtClean="0">
                <a:solidFill>
                  <a:prstClr val="black"/>
                </a:solidFill>
              </a:rPr>
              <a:pPr/>
              <a:t>6</a:t>
            </a:fld>
            <a:endParaRPr lang="hi-IN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Biology</a:t>
            </a:r>
            <a:endParaRPr lang="hi-I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C29D-6B03-406D-AE56-ED503870AF9E}" type="slidenum">
              <a:rPr lang="hi-IN" smtClean="0">
                <a:solidFill>
                  <a:prstClr val="black"/>
                </a:solidFill>
              </a:rPr>
              <a:pPr/>
              <a:t>9</a:t>
            </a:fld>
            <a:endParaRPr lang="hi-IN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Biology</a:t>
            </a:r>
            <a:endParaRPr lang="hi-I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C3055-D01E-4659-B039-4DCA24852E45}" type="datetime1">
              <a:rPr lang="en-US" smtClean="0">
                <a:solidFill>
                  <a:srgbClr val="DEF5FA">
                    <a:shade val="50000"/>
                  </a:srgbClr>
                </a:solidFill>
              </a:rPr>
              <a:pPr/>
              <a:t>9/16/2013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IISA 2013</a:t>
            </a:r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‹#›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90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23290-8422-46D2-BF12-B1073EC14B90}" type="datetime1">
              <a:rPr lang="en-US" smtClean="0">
                <a:solidFill>
                  <a:srgbClr val="DEF5FA">
                    <a:shade val="50000"/>
                  </a:srgbClr>
                </a:solidFill>
              </a:rPr>
              <a:pPr/>
              <a:t>9/16/2013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IISA 2013</a:t>
            </a:r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‹#›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11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76816-F738-4490-ABBB-754935BBE0CA}" type="datetime1">
              <a:rPr lang="en-US" smtClean="0">
                <a:solidFill>
                  <a:srgbClr val="DEF5FA">
                    <a:shade val="50000"/>
                  </a:srgbClr>
                </a:solidFill>
              </a:rPr>
              <a:pPr/>
              <a:t>9/16/2013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IISA 2013</a:t>
            </a:r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‹#›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80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4D675-F781-4561-9C14-1FD29CA14EF0}" type="datetime1">
              <a:rPr lang="en-US" smtClean="0">
                <a:solidFill>
                  <a:srgbClr val="DEF5FA">
                    <a:shade val="50000"/>
                  </a:srgbClr>
                </a:solidFill>
              </a:rPr>
              <a:pPr/>
              <a:t>9/16/2013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IISA 2013</a:t>
            </a:r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‹#›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54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BD57C-5EE9-49C9-8F85-0677A0E8C232}" type="datetime1">
              <a:rPr lang="en-US" smtClean="0">
                <a:solidFill>
                  <a:srgbClr val="DEF5FA">
                    <a:shade val="50000"/>
                  </a:srgbClr>
                </a:solidFill>
              </a:rPr>
              <a:pPr/>
              <a:t>9/16/2013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IISA 2013</a:t>
            </a:r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‹#›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48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277255-F05E-468D-9C4F-83BAE08A4E08}" type="datetime1">
              <a:rPr lang="en-US" smtClean="0">
                <a:solidFill>
                  <a:srgbClr val="DEF5FA">
                    <a:shade val="50000"/>
                  </a:srgbClr>
                </a:solidFill>
              </a:rPr>
              <a:pPr/>
              <a:t>9/16/2013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IISA 2013</a:t>
            </a:r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‹#›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86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9FE81-D91B-46E1-A86E-60986CE08462}" type="datetime1">
              <a:rPr lang="en-US" smtClean="0">
                <a:solidFill>
                  <a:srgbClr val="DEF5FA">
                    <a:shade val="50000"/>
                  </a:srgbClr>
                </a:solidFill>
              </a:rPr>
              <a:pPr/>
              <a:t>9/16/2013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IISA 2013</a:t>
            </a:r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‹#›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20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DAE92-1169-4C18-9B4F-7BDDB5BAB6CF}" type="datetime1">
              <a:rPr lang="en-US" smtClean="0">
                <a:solidFill>
                  <a:srgbClr val="DEF5FA">
                    <a:shade val="50000"/>
                  </a:srgbClr>
                </a:solidFill>
              </a:rPr>
              <a:pPr/>
              <a:t>9/16/2013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IISA 2013</a:t>
            </a:r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‹#›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26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96C26-DB50-4ABA-902E-BC57838E7402}" type="datetime1">
              <a:rPr lang="en-US" smtClean="0">
                <a:solidFill>
                  <a:srgbClr val="DEF5FA">
                    <a:shade val="50000"/>
                  </a:srgbClr>
                </a:solidFill>
              </a:rPr>
              <a:pPr/>
              <a:t>9/16/2013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IISA 2013</a:t>
            </a:r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‹#›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51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36F158-1FBC-407C-9D25-3032F0F0D856}" type="datetime1">
              <a:rPr lang="en-US" smtClean="0">
                <a:solidFill>
                  <a:srgbClr val="DEF5FA">
                    <a:shade val="50000"/>
                  </a:srgbClr>
                </a:solidFill>
              </a:rPr>
              <a:pPr/>
              <a:t>9/16/2013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IISA 2013</a:t>
            </a:r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‹#›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97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CF3FB-C093-4118-B948-AC8F6F2D7CD7}" type="datetime1">
              <a:rPr lang="en-US" smtClean="0">
                <a:solidFill>
                  <a:srgbClr val="DEF5FA">
                    <a:shade val="50000"/>
                  </a:srgbClr>
                </a:solidFill>
              </a:rPr>
              <a:pPr/>
              <a:t>9/16/2013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IISA 2013</a:t>
            </a:r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‹#›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16658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09856CF-1F90-48C8-A5AA-9246E7AEDD8C}" type="datetime1">
              <a:rPr lang="en-US" smtClean="0">
                <a:solidFill>
                  <a:srgbClr val="DEF5FA">
                    <a:shade val="50000"/>
                  </a:srgbClr>
                </a:solidFill>
              </a:rPr>
              <a:pPr/>
              <a:t>9/16/2013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IISA 2013</a:t>
            </a:r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‹#›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2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veen.bansal@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16.wmf"/><Relationship Id="rId26" Type="http://schemas.openxmlformats.org/officeDocument/2006/relationships/image" Target="../media/image20.wmf"/><Relationship Id="rId39" Type="http://schemas.openxmlformats.org/officeDocument/2006/relationships/oleObject" Target="../embeddings/oleObject19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24.wmf"/><Relationship Id="rId42" Type="http://schemas.openxmlformats.org/officeDocument/2006/relationships/image" Target="../media/image28.wmf"/><Relationship Id="rId47" Type="http://schemas.openxmlformats.org/officeDocument/2006/relationships/oleObject" Target="../embeddings/oleObject23.bin"/><Relationship Id="rId50" Type="http://schemas.openxmlformats.org/officeDocument/2006/relationships/image" Target="../media/image32.w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wmf"/><Relationship Id="rId29" Type="http://schemas.openxmlformats.org/officeDocument/2006/relationships/oleObject" Target="../embeddings/oleObject14.bin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9.wmf"/><Relationship Id="rId32" Type="http://schemas.openxmlformats.org/officeDocument/2006/relationships/image" Target="../media/image23.w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27.wmf"/><Relationship Id="rId45" Type="http://schemas.openxmlformats.org/officeDocument/2006/relationships/oleObject" Target="../embeddings/oleObject22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1.wmf"/><Relationship Id="rId36" Type="http://schemas.openxmlformats.org/officeDocument/2006/relationships/image" Target="../media/image25.wmf"/><Relationship Id="rId49" Type="http://schemas.openxmlformats.org/officeDocument/2006/relationships/oleObject" Target="../embeddings/oleObject24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4" Type="http://schemas.openxmlformats.org/officeDocument/2006/relationships/image" Target="../media/image29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Relationship Id="rId22" Type="http://schemas.openxmlformats.org/officeDocument/2006/relationships/image" Target="../media/image18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2.wmf"/><Relationship Id="rId35" Type="http://schemas.openxmlformats.org/officeDocument/2006/relationships/oleObject" Target="../embeddings/oleObject17.bin"/><Relationship Id="rId43" Type="http://schemas.openxmlformats.org/officeDocument/2006/relationships/oleObject" Target="../embeddings/oleObject21.bin"/><Relationship Id="rId48" Type="http://schemas.openxmlformats.org/officeDocument/2006/relationships/image" Target="../media/image31.wmf"/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26.wmf"/><Relationship Id="rId46" Type="http://schemas.openxmlformats.org/officeDocument/2006/relationships/image" Target="../media/image30.wmf"/><Relationship Id="rId20" Type="http://schemas.openxmlformats.org/officeDocument/2006/relationships/image" Target="../media/image17.wmf"/><Relationship Id="rId41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200" y="25146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Naveen K. </a:t>
            </a:r>
            <a:r>
              <a:rPr lang="en-US" dirty="0" err="1" smtClean="0">
                <a:solidFill>
                  <a:prstClr val="black"/>
                </a:solidFill>
              </a:rPr>
              <a:t>Bansal</a:t>
            </a:r>
            <a:r>
              <a:rPr lang="en-US" dirty="0" smtClean="0">
                <a:solidFill>
                  <a:prstClr val="black"/>
                </a:solidFill>
              </a:rPr>
              <a:t> and </a:t>
            </a:r>
            <a:r>
              <a:rPr lang="en-US" dirty="0" err="1" smtClean="0">
                <a:solidFill>
                  <a:prstClr val="black"/>
                </a:solidFill>
              </a:rPr>
              <a:t>Prachi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Pradeep</a:t>
            </a:r>
            <a:endParaRPr lang="en-US" dirty="0" smtClean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Dept. of Math., Stat., and Comp. Sci.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Marquette University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Milwaukee, WI (USA)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Email: 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naveen.bansal@mu.edu</a:t>
            </a:r>
            <a:endParaRPr lang="en-US" dirty="0" smtClean="0">
              <a:solidFill>
                <a:prstClr val="black"/>
              </a:solidFill>
            </a:endParaRP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a</a:t>
            </a:r>
            <a:r>
              <a:rPr lang="en-US" dirty="0" smtClean="0">
                <a:solidFill>
                  <a:prstClr val="black"/>
                </a:solidFill>
              </a:rPr>
              <a:t>nd</a:t>
            </a: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Hongmei Jiang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Dept. of Statistics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Northwestern University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Evanston, IL (USA)</a:t>
            </a:r>
            <a:endParaRPr lang="hi-IN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9906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Testing Multiple Hypotheses for Detecting Targeted Genes in an Experiment Involving MicroRNA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1</a:t>
            </a:fld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62600" y="6324600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60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2022" y="685800"/>
            <a:ext cx="7543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 Theory: Cells carry cancer genes, but </a:t>
            </a:r>
            <a:r>
              <a:rPr lang="en-US" dirty="0" err="1" smtClean="0">
                <a:solidFill>
                  <a:prstClr val="black"/>
                </a:solidFill>
              </a:rPr>
              <a:t>miRNAs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prevent</a:t>
            </a:r>
            <a:endParaRPr lang="en-US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	    their translation?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 Hypothesis:  </a:t>
            </a:r>
            <a:r>
              <a:rPr lang="en-US" dirty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dentified  </a:t>
            </a:r>
            <a:r>
              <a:rPr lang="en-US" dirty="0" err="1" smtClean="0">
                <a:solidFill>
                  <a:prstClr val="black"/>
                </a:solidFill>
              </a:rPr>
              <a:t>miRNAs</a:t>
            </a:r>
            <a:r>
              <a:rPr lang="en-US" dirty="0" smtClean="0">
                <a:solidFill>
                  <a:prstClr val="black"/>
                </a:solidFill>
              </a:rPr>
              <a:t> affect the gene </a:t>
            </a:r>
            <a:r>
              <a:rPr lang="en-US" dirty="0">
                <a:solidFill>
                  <a:prstClr val="black"/>
                </a:solidFill>
              </a:rPr>
              <a:t>expressions</a:t>
            </a:r>
            <a:endParaRPr lang="en-US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   	</a:t>
            </a: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of protein coding </a:t>
            </a:r>
            <a:r>
              <a:rPr lang="en-US" dirty="0">
                <a:solidFill>
                  <a:prstClr val="black"/>
                </a:solidFill>
              </a:rPr>
              <a:t>m</a:t>
            </a:r>
            <a:r>
              <a:rPr lang="en-US" dirty="0" smtClean="0">
                <a:solidFill>
                  <a:prstClr val="black"/>
                </a:solidFill>
              </a:rPr>
              <a:t>RNAs.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422" y="3200400"/>
            <a:ext cx="7239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This can be tested in a lab.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  Silence the miRNA , and look for the overexpression of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    the targeted genes in a microarray.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 Overexpress miRNA, and look for the supression of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   the targeted genes in a microarray.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10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27801"/>
            <a:ext cx="2135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Biology behind microRNA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773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Experimental identification of microRNA-140 targets by silencing and overexopressing miR-140,</a:t>
            </a:r>
          </a:p>
          <a:p>
            <a:r>
              <a:rPr lang="en-US" i="1" dirty="0">
                <a:solidFill>
                  <a:srgbClr val="0000FF"/>
                </a:solidFill>
              </a:rPr>
              <a:t> </a:t>
            </a:r>
            <a:endParaRPr lang="en-US" i="1" dirty="0" smtClean="0">
              <a:solidFill>
                <a:srgbClr val="0000FF"/>
              </a:solidFill>
            </a:endParaRPr>
          </a:p>
          <a:p>
            <a:r>
              <a:rPr lang="en-US" i="1" dirty="0" smtClean="0">
                <a:solidFill>
                  <a:srgbClr val="0000FF"/>
                </a:solidFill>
              </a:rPr>
              <a:t>By Nicolas, Pais, and Schwach . RNA, 2008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86000"/>
            <a:ext cx="7315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 Experiment-1: miR-140 was silenced. Gene expressions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   45,000 mRNAs were recorded. 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 Experiment-2: miR-140 was overexpressed. Gene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   expressions of 45,000 mRNAs were recorded.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800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Three Replicates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11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13727"/>
            <a:ext cx="2135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Biology behind microRNA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00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0"/>
            <a:ext cx="7010400" cy="411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prstClr val="black"/>
                </a:solidFill>
              </a:rPr>
              <a:t>Results of Nicolas  et al.(2008)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T-test to determine differentially expressed genes.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Two-different cut-off points for experiment-1 and experiment-2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1236 differentially expressed genes in Experimet-1                                                 and 466 differentially expressed genes in Experiment-2                            with </a:t>
            </a:r>
            <a:r>
              <a:rPr lang="en-US" dirty="0" smtClean="0">
                <a:solidFill>
                  <a:srgbClr val="FF0000"/>
                </a:solidFill>
              </a:rPr>
              <a:t>49</a:t>
            </a:r>
            <a:r>
              <a:rPr lang="en-US" dirty="0" smtClean="0">
                <a:solidFill>
                  <a:prstClr val="black"/>
                </a:solidFill>
              </a:rPr>
              <a:t> common genes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12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03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762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Statistical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Modeling</a:t>
            </a:r>
            <a:r>
              <a:rPr lang="en-US" dirty="0" smtClean="0">
                <a:solidFill>
                  <a:prstClr val="black"/>
                </a:solidFill>
              </a:rPr>
              <a:t>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150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1503" name="Rectangle 15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661961"/>
              </p:ext>
            </p:extLst>
          </p:nvPr>
        </p:nvGraphicFramePr>
        <p:xfrm>
          <a:off x="914400" y="1377950"/>
          <a:ext cx="7600950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7714283" imgH="5001519" progId="Word.Document.12">
                  <p:embed/>
                </p:oleObj>
              </mc:Choice>
              <mc:Fallback>
                <p:oleObj name="Document" r:id="rId3" imgW="7714283" imgH="500151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7950"/>
                        <a:ext cx="7600950" cy="465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13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3727"/>
            <a:ext cx="19169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Statistical Formulation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06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709142"/>
              </p:ext>
            </p:extLst>
          </p:nvPr>
        </p:nvGraphicFramePr>
        <p:xfrm>
          <a:off x="1068388" y="1447800"/>
          <a:ext cx="6626225" cy="403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3" imgW="6654475" imgH="4050531" progId="Word.Document.12">
                  <p:embed/>
                </p:oleObj>
              </mc:Choice>
              <mc:Fallback>
                <p:oleObj name="Document" r:id="rId3" imgW="6654475" imgH="405053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1447800"/>
                        <a:ext cx="6626225" cy="403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14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0" y="27801"/>
            <a:ext cx="19169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Statistical Formulation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17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893584"/>
              </p:ext>
            </p:extLst>
          </p:nvPr>
        </p:nvGraphicFramePr>
        <p:xfrm>
          <a:off x="1112838" y="1981200"/>
          <a:ext cx="6110287" cy="385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3" imgW="6375870" imgH="4034303" progId="Word.Document.12">
                  <p:embed/>
                </p:oleObj>
              </mc:Choice>
              <mc:Fallback>
                <p:oleObj name="Document" r:id="rId3" imgW="6375870" imgH="403430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1981200"/>
                        <a:ext cx="6110287" cy="3856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0" y="8382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Bayesian Decision Theoretic Methodology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Bansal</a:t>
            </a:r>
            <a:r>
              <a:rPr lang="en-US" dirty="0" smtClean="0">
                <a:solidFill>
                  <a:prstClr val="black"/>
                </a:solidFill>
              </a:rPr>
              <a:t> and Miescke (2013): Journal of Multivariate Analysis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15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13727"/>
            <a:ext cx="1914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Bayesian Methodology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57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1866265" y="1981200"/>
          <a:ext cx="5411470" cy="1981200"/>
        </p:xfrm>
        <a:graphic>
          <a:graphicData uri="http://schemas.openxmlformats.org/drawingml/2006/table">
            <a:tbl>
              <a:tblPr/>
              <a:tblGrid>
                <a:gridCol w="1082040"/>
                <a:gridCol w="1082040"/>
                <a:gridCol w="1082040"/>
                <a:gridCol w="1082675"/>
                <a:gridCol w="1082675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SimSun"/>
                        </a:rPr>
                        <a:t>Accept </a:t>
                      </a:r>
                      <a:endParaRPr lang="en-US" sz="105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SimSun"/>
                        </a:rPr>
                        <a:t>Accept </a:t>
                      </a:r>
                      <a:endParaRPr lang="en-US" sz="105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SimSun"/>
                        </a:rPr>
                        <a:t>Accept </a:t>
                      </a:r>
                      <a:endParaRPr lang="en-US" sz="105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SimSun"/>
                        </a:rPr>
                        <a:t>Total</a:t>
                      </a:r>
                      <a:endParaRPr lang="en-US" sz="105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1200" kern="100" dirty="0" smtClean="0"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1200" kern="100" dirty="0">
                          <a:latin typeface="Times New Roman"/>
                          <a:ea typeface="SimSun"/>
                        </a:rPr>
                        <a:t>true</a:t>
                      </a:r>
                      <a:endParaRPr lang="en-US" sz="105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1200" kern="100" dirty="0" smtClean="0"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1200" kern="100" dirty="0">
                          <a:latin typeface="Times New Roman"/>
                          <a:ea typeface="SimSun"/>
                        </a:rPr>
                        <a:t>true</a:t>
                      </a:r>
                      <a:endParaRPr lang="en-US" sz="105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1200" kern="100" dirty="0">
                          <a:latin typeface="Times New Roman"/>
                          <a:ea typeface="SimSun"/>
                        </a:rPr>
                        <a:t>true</a:t>
                      </a:r>
                      <a:endParaRPr lang="en-US" sz="105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SimSun"/>
                        </a:rPr>
                        <a:t>Total</a:t>
                      </a:r>
                      <a:endParaRPr lang="en-US" sz="105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3031" name="Object 87"/>
          <p:cNvGraphicFramePr>
            <a:graphicFrameLocks noChangeAspect="1"/>
          </p:cNvGraphicFramePr>
          <p:nvPr/>
        </p:nvGraphicFramePr>
        <p:xfrm>
          <a:off x="3333750" y="2336800"/>
          <a:ext cx="200025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Equation" r:id="rId3" imgW="203112" imgH="228501" progId="Equation.3">
                  <p:embed/>
                </p:oleObj>
              </mc:Choice>
              <mc:Fallback>
                <p:oleObj name="Equation" r:id="rId3" imgW="20311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2336800"/>
                        <a:ext cx="200025" cy="23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30" name="Object 86"/>
          <p:cNvGraphicFramePr>
            <a:graphicFrameLocks noChangeAspect="1"/>
          </p:cNvGraphicFramePr>
          <p:nvPr/>
        </p:nvGraphicFramePr>
        <p:xfrm>
          <a:off x="4489450" y="2355850"/>
          <a:ext cx="1651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Equation" r:id="rId5" imgW="165028" imgH="228501" progId="Equation.3">
                  <p:embed/>
                </p:oleObj>
              </mc:Choice>
              <mc:Fallback>
                <p:oleObj name="Equation" r:id="rId5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2355850"/>
                        <a:ext cx="165100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29" name="Object 85"/>
          <p:cNvGraphicFramePr>
            <a:graphicFrameLocks noChangeAspect="1"/>
          </p:cNvGraphicFramePr>
          <p:nvPr/>
        </p:nvGraphicFramePr>
        <p:xfrm>
          <a:off x="5473700" y="2355850"/>
          <a:ext cx="206375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Equation" r:id="rId7" imgW="203112" imgH="228501" progId="Equation.3">
                  <p:embed/>
                </p:oleObj>
              </mc:Choice>
              <mc:Fallback>
                <p:oleObj name="Equation" r:id="rId7" imgW="20311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2355850"/>
                        <a:ext cx="206375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28" name="Object 84"/>
          <p:cNvGraphicFramePr>
            <a:graphicFrameLocks noChangeAspect="1"/>
          </p:cNvGraphicFramePr>
          <p:nvPr/>
        </p:nvGraphicFramePr>
        <p:xfrm>
          <a:off x="6553200" y="2362200"/>
          <a:ext cx="2000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Equation" r:id="rId9" imgW="203112" imgH="228501" progId="Equation.3">
                  <p:embed/>
                </p:oleObj>
              </mc:Choice>
              <mc:Fallback>
                <p:oleObj name="Equation" r:id="rId9" imgW="20311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362200"/>
                        <a:ext cx="2000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27" name="Object 83"/>
          <p:cNvGraphicFramePr>
            <a:graphicFrameLocks noChangeAspect="1"/>
          </p:cNvGraphicFramePr>
          <p:nvPr/>
        </p:nvGraphicFramePr>
        <p:xfrm>
          <a:off x="1974850" y="2667000"/>
          <a:ext cx="2317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Equation" r:id="rId11" imgW="228501" imgH="215806" progId="Equation.3">
                  <p:embed/>
                </p:oleObj>
              </mc:Choice>
              <mc:Fallback>
                <p:oleObj name="Equation" r:id="rId11" imgW="22850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2667000"/>
                        <a:ext cx="2317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26" name="Object 82"/>
          <p:cNvGraphicFramePr>
            <a:graphicFrameLocks noChangeAspect="1"/>
          </p:cNvGraphicFramePr>
          <p:nvPr/>
        </p:nvGraphicFramePr>
        <p:xfrm>
          <a:off x="3321050" y="2819400"/>
          <a:ext cx="2159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" name="Equation" r:id="rId13" imgW="215619" imgH="215619" progId="Equation.3">
                  <p:embed/>
                </p:oleObj>
              </mc:Choice>
              <mc:Fallback>
                <p:oleObj name="Equation" r:id="rId13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2819400"/>
                        <a:ext cx="2159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25" name="Object 81"/>
          <p:cNvGraphicFramePr>
            <a:graphicFrameLocks noChangeAspect="1"/>
          </p:cNvGraphicFramePr>
          <p:nvPr/>
        </p:nvGraphicFramePr>
        <p:xfrm>
          <a:off x="4489450" y="2819400"/>
          <a:ext cx="1746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Equation" r:id="rId15" imgW="177569" imgH="215619" progId="Equation.3">
                  <p:embed/>
                </p:oleObj>
              </mc:Choice>
              <mc:Fallback>
                <p:oleObj name="Equation" r:id="rId15" imgW="17756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2819400"/>
                        <a:ext cx="1746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24" name="Object 80"/>
          <p:cNvGraphicFramePr>
            <a:graphicFrameLocks noChangeAspect="1"/>
          </p:cNvGraphicFramePr>
          <p:nvPr/>
        </p:nvGraphicFramePr>
        <p:xfrm>
          <a:off x="5480050" y="2819400"/>
          <a:ext cx="2127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name="Equation" r:id="rId17" imgW="215619" imgH="215619" progId="Equation.3">
                  <p:embed/>
                </p:oleObj>
              </mc:Choice>
              <mc:Fallback>
                <p:oleObj name="Equation" r:id="rId17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2819400"/>
                        <a:ext cx="2127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23" name="Object 79"/>
          <p:cNvGraphicFramePr>
            <a:graphicFrameLocks noChangeAspect="1"/>
          </p:cNvGraphicFramePr>
          <p:nvPr/>
        </p:nvGraphicFramePr>
        <p:xfrm>
          <a:off x="6546850" y="2819400"/>
          <a:ext cx="2032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Equation" r:id="rId19" imgW="203024" imgH="215713" progId="Equation.3">
                  <p:embed/>
                </p:oleObj>
              </mc:Choice>
              <mc:Fallback>
                <p:oleObj name="Equation" r:id="rId19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2819400"/>
                        <a:ext cx="2032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22" name="Object 78"/>
          <p:cNvGraphicFramePr>
            <a:graphicFrameLocks noChangeAspect="1"/>
          </p:cNvGraphicFramePr>
          <p:nvPr/>
        </p:nvGraphicFramePr>
        <p:xfrm>
          <a:off x="1981200" y="3124200"/>
          <a:ext cx="2286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Equation" r:id="rId21" imgW="228501" imgH="215806" progId="Equation.3">
                  <p:embed/>
                </p:oleObj>
              </mc:Choice>
              <mc:Fallback>
                <p:oleObj name="Equation" r:id="rId21" imgW="22850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124200"/>
                        <a:ext cx="2286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21" name="Object 77"/>
          <p:cNvGraphicFramePr>
            <a:graphicFrameLocks noChangeAspect="1"/>
          </p:cNvGraphicFramePr>
          <p:nvPr/>
        </p:nvGraphicFramePr>
        <p:xfrm>
          <a:off x="3328988" y="3200400"/>
          <a:ext cx="211137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Equation" r:id="rId23" imgW="215619" imgH="215619" progId="Equation.3">
                  <p:embed/>
                </p:oleObj>
              </mc:Choice>
              <mc:Fallback>
                <p:oleObj name="Equation" r:id="rId23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88" y="3200400"/>
                        <a:ext cx="211137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20" name="Object 76"/>
          <p:cNvGraphicFramePr>
            <a:graphicFrameLocks noChangeAspect="1"/>
          </p:cNvGraphicFramePr>
          <p:nvPr/>
        </p:nvGraphicFramePr>
        <p:xfrm>
          <a:off x="4502150" y="3200400"/>
          <a:ext cx="1778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Equation" r:id="rId25" imgW="177569" imgH="215619" progId="Equation.3">
                  <p:embed/>
                </p:oleObj>
              </mc:Choice>
              <mc:Fallback>
                <p:oleObj name="Equation" r:id="rId25" imgW="17756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200400"/>
                        <a:ext cx="1778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19" name="Object 75"/>
          <p:cNvGraphicFramePr>
            <a:graphicFrameLocks noChangeAspect="1"/>
          </p:cNvGraphicFramePr>
          <p:nvPr/>
        </p:nvGraphicFramePr>
        <p:xfrm>
          <a:off x="5473700" y="3200400"/>
          <a:ext cx="2159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Equation" r:id="rId27" imgW="215619" imgH="215619" progId="Equation.3">
                  <p:embed/>
                </p:oleObj>
              </mc:Choice>
              <mc:Fallback>
                <p:oleObj name="Equation" r:id="rId27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3200400"/>
                        <a:ext cx="2159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18" name="Object 74"/>
          <p:cNvGraphicFramePr>
            <a:graphicFrameLocks noChangeAspect="1"/>
          </p:cNvGraphicFramePr>
          <p:nvPr/>
        </p:nvGraphicFramePr>
        <p:xfrm>
          <a:off x="6546850" y="3200400"/>
          <a:ext cx="2127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Equation" r:id="rId29" imgW="215619" imgH="215619" progId="Equation.3">
                  <p:embed/>
                </p:oleObj>
              </mc:Choice>
              <mc:Fallback>
                <p:oleObj name="Equation" r:id="rId29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3200400"/>
                        <a:ext cx="2127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17" name="Object 73"/>
          <p:cNvGraphicFramePr>
            <a:graphicFrameLocks noChangeAspect="1"/>
          </p:cNvGraphicFramePr>
          <p:nvPr/>
        </p:nvGraphicFramePr>
        <p:xfrm>
          <a:off x="3359150" y="3581400"/>
          <a:ext cx="1682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Equation" r:id="rId31" imgW="164814" imgH="177492" progId="Equation.3">
                  <p:embed/>
                </p:oleObj>
              </mc:Choice>
              <mc:Fallback>
                <p:oleObj name="Equation" r:id="rId31" imgW="164814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3581400"/>
                        <a:ext cx="16827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16" name="Object 72"/>
          <p:cNvGraphicFramePr>
            <a:graphicFrameLocks noChangeAspect="1"/>
          </p:cNvGraphicFramePr>
          <p:nvPr/>
        </p:nvGraphicFramePr>
        <p:xfrm>
          <a:off x="4508500" y="3600450"/>
          <a:ext cx="1555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Equation" r:id="rId33" imgW="152202" imgH="177569" progId="Equation.3">
                  <p:embed/>
                </p:oleObj>
              </mc:Choice>
              <mc:Fallback>
                <p:oleObj name="Equation" r:id="rId33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600450"/>
                        <a:ext cx="15557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15" name="Object 71"/>
          <p:cNvGraphicFramePr>
            <a:graphicFrameLocks noChangeAspect="1"/>
          </p:cNvGraphicFramePr>
          <p:nvPr/>
        </p:nvGraphicFramePr>
        <p:xfrm>
          <a:off x="5492750" y="3600450"/>
          <a:ext cx="1778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Equation" r:id="rId35" imgW="177492" imgH="177492" progId="Equation.3">
                  <p:embed/>
                </p:oleObj>
              </mc:Choice>
              <mc:Fallback>
                <p:oleObj name="Equation" r:id="rId35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3600450"/>
                        <a:ext cx="1778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98"/>
          <p:cNvGraphicFramePr>
            <a:graphicFrameLocks noChangeAspect="1"/>
          </p:cNvGraphicFramePr>
          <p:nvPr/>
        </p:nvGraphicFramePr>
        <p:xfrm>
          <a:off x="3733800" y="1981200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Equation" r:id="rId37" imgW="215619" imgH="215619" progId="Equation.3">
                  <p:embed/>
                </p:oleObj>
              </mc:Choice>
              <mc:Fallback>
                <p:oleObj name="Equation" r:id="rId37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981200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37" name="Object 93"/>
          <p:cNvGraphicFramePr>
            <a:graphicFrameLocks noChangeAspect="1"/>
          </p:cNvGraphicFramePr>
          <p:nvPr/>
        </p:nvGraphicFramePr>
        <p:xfrm>
          <a:off x="4768850" y="1968500"/>
          <a:ext cx="279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Equation" r:id="rId39" imgW="279279" imgH="241195" progId="Equation.3">
                  <p:embed/>
                </p:oleObj>
              </mc:Choice>
              <mc:Fallback>
                <p:oleObj name="Equation" r:id="rId39" imgW="27927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1968500"/>
                        <a:ext cx="2794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38" name="Object 94"/>
          <p:cNvGraphicFramePr>
            <a:graphicFrameLocks noChangeAspect="1"/>
          </p:cNvGraphicFramePr>
          <p:nvPr/>
        </p:nvGraphicFramePr>
        <p:xfrm>
          <a:off x="5911850" y="1968500"/>
          <a:ext cx="279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Equation" r:id="rId41" imgW="279279" imgH="241195" progId="Equation.3">
                  <p:embed/>
                </p:oleObj>
              </mc:Choice>
              <mc:Fallback>
                <p:oleObj name="Equation" r:id="rId41" imgW="27927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850" y="1968500"/>
                        <a:ext cx="2794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39" name="Object 95"/>
          <p:cNvGraphicFramePr>
            <a:graphicFrameLocks noChangeAspect="1"/>
          </p:cNvGraphicFramePr>
          <p:nvPr/>
        </p:nvGraphicFramePr>
        <p:xfrm>
          <a:off x="1955800" y="2273300"/>
          <a:ext cx="266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name="Equation" r:id="rId43" imgW="266469" imgH="241091" progId="Equation.3">
                  <p:embed/>
                </p:oleObj>
              </mc:Choice>
              <mc:Fallback>
                <p:oleObj name="Equation" r:id="rId43" imgW="266469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2273300"/>
                        <a:ext cx="2667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TextBox 102"/>
          <p:cNvSpPr txBox="1"/>
          <p:nvPr/>
        </p:nvSpPr>
        <p:spPr>
          <a:xfrm>
            <a:off x="2209800" y="1295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Table 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Possible outcomes from     hypothesis tests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3040" name="Object 96"/>
          <p:cNvGraphicFramePr>
            <a:graphicFrameLocks noChangeAspect="1"/>
          </p:cNvGraphicFramePr>
          <p:nvPr/>
        </p:nvGraphicFramePr>
        <p:xfrm>
          <a:off x="6572250" y="3619500"/>
          <a:ext cx="161925" cy="14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" name="Equation" r:id="rId45" imgW="164957" imgH="139579" progId="Equation.3">
                  <p:embed/>
                </p:oleObj>
              </mc:Choice>
              <mc:Fallback>
                <p:oleObj name="Equation" r:id="rId45" imgW="164957" imgH="1395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3619500"/>
                        <a:ext cx="161925" cy="14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41" name="Object 97"/>
          <p:cNvGraphicFramePr>
            <a:graphicFrameLocks noChangeAspect="1"/>
          </p:cNvGraphicFramePr>
          <p:nvPr/>
        </p:nvGraphicFramePr>
        <p:xfrm>
          <a:off x="4724400" y="1676400"/>
          <a:ext cx="161925" cy="14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" name="Equation" r:id="rId47" imgW="164957" imgH="139579" progId="Equation.3">
                  <p:embed/>
                </p:oleObj>
              </mc:Choice>
              <mc:Fallback>
                <p:oleObj name="Equation" r:id="rId47" imgW="164957" imgH="1395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161925" cy="14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/>
          <p:cNvGraphicFramePr>
            <a:graphicFrameLocks noChangeAspect="1"/>
          </p:cNvGraphicFramePr>
          <p:nvPr/>
        </p:nvGraphicFramePr>
        <p:xfrm>
          <a:off x="2806700" y="4267200"/>
          <a:ext cx="3986213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name="Equation" r:id="rId49" imgW="3695700" imgH="1320800" progId="Equation.3">
                  <p:embed/>
                </p:oleObj>
              </mc:Choice>
              <mc:Fallback>
                <p:oleObj name="Equation" r:id="rId49" imgW="36957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4267200"/>
                        <a:ext cx="3986213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62000" y="838200"/>
            <a:ext cx="464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Directional False Discovery rates: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16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58000" y="13727"/>
            <a:ext cx="1914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Bayesian Methodology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41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8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8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8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8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38200" y="1295400"/>
          <a:ext cx="6318250" cy="416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r:id="rId3" imgW="6340892" imgH="4199617" progId="Word.Document.12">
                  <p:embed/>
                </p:oleObj>
              </mc:Choice>
              <mc:Fallback>
                <p:oleObj name="Document" r:id="rId3" imgW="6340892" imgH="419961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6318250" cy="416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17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13727"/>
            <a:ext cx="1914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Bayesian Methodology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22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42963" y="1377950"/>
          <a:ext cx="6697662" cy="388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3" imgW="6976343" imgH="4092901" progId="Word.Document.12">
                  <p:embed/>
                </p:oleObj>
              </mc:Choice>
              <mc:Fallback>
                <p:oleObj name="Document" r:id="rId3" imgW="6976343" imgH="409290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1377950"/>
                        <a:ext cx="6697662" cy="388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18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13727"/>
            <a:ext cx="1914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Bayesian Methodology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19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252572"/>
              </p:ext>
            </p:extLst>
          </p:nvPr>
        </p:nvGraphicFramePr>
        <p:xfrm>
          <a:off x="1123950" y="1347788"/>
          <a:ext cx="7043738" cy="459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ocument" r:id="rId3" imgW="7048576" imgH="4623305" progId="Word.Document.12">
                  <p:embed/>
                </p:oleObj>
              </mc:Choice>
              <mc:Fallback>
                <p:oleObj name="Document" r:id="rId3" imgW="7048576" imgH="462330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1347788"/>
                        <a:ext cx="7043738" cy="459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19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13727"/>
            <a:ext cx="1914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Bayesian Methodology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64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752600"/>
            <a:ext cx="723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Outline: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 Biology behind microRNA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 Statistical Formulation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Bayesian Methodology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 Real Data: Some Preliminary Results</a:t>
            </a: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62600" y="6324600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2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17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302539"/>
              </p:ext>
            </p:extLst>
          </p:nvPr>
        </p:nvGraphicFramePr>
        <p:xfrm>
          <a:off x="1446213" y="1606550"/>
          <a:ext cx="6078537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Document" r:id="rId3" imgW="6085747" imgH="2429886" progId="Word.Document.12">
                  <p:embed/>
                </p:oleObj>
              </mc:Choice>
              <mc:Fallback>
                <p:oleObj name="Document" r:id="rId3" imgW="6085747" imgH="242988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1606550"/>
                        <a:ext cx="6078537" cy="242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20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13727"/>
            <a:ext cx="1914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Bayesian Methodology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57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9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827853"/>
              </p:ext>
            </p:extLst>
          </p:nvPr>
        </p:nvGraphicFramePr>
        <p:xfrm>
          <a:off x="839788" y="1519238"/>
          <a:ext cx="7710487" cy="456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Document" r:id="rId3" imgW="7158328" imgH="4245090" progId="Word.Document.12">
                  <p:embed/>
                </p:oleObj>
              </mc:Choice>
              <mc:Fallback>
                <p:oleObj name="Document" r:id="rId3" imgW="7158328" imgH="424509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1519238"/>
                        <a:ext cx="7710487" cy="456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990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Constrained Bayes Rule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21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13727"/>
            <a:ext cx="1914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Bayesian Methodology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150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48086"/>
              </p:ext>
            </p:extLst>
          </p:nvPr>
        </p:nvGraphicFramePr>
        <p:xfrm>
          <a:off x="1149350" y="1149350"/>
          <a:ext cx="583247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Document" r:id="rId3" imgW="6085747" imgH="2036805" progId="Word.Document.12">
                  <p:embed/>
                </p:oleObj>
              </mc:Choice>
              <mc:Fallback>
                <p:oleObj name="Document" r:id="rId3" imgW="6085747" imgH="203680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1149350"/>
                        <a:ext cx="5832475" cy="195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22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200400"/>
            <a:ext cx="6934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Properties: </a:t>
            </a:r>
          </a:p>
          <a:p>
            <a:r>
              <a:rPr lang="en-US" dirty="0">
                <a:solidFill>
                  <a:prstClr val="black"/>
                </a:solidFill>
              </a:rPr>
              <a:t> </a:t>
            </a:r>
          </a:p>
          <a:p>
            <a:r>
              <a:rPr lang="en-US" dirty="0">
                <a:solidFill>
                  <a:prstClr val="black"/>
                </a:solidFill>
              </a:rPr>
              <a:t>1. Selected genes have Bayes optimality under both experiments</a:t>
            </a:r>
          </a:p>
          <a:p>
            <a:r>
              <a:rPr lang="en-US" dirty="0">
                <a:solidFill>
                  <a:prstClr val="black"/>
                </a:solidFill>
              </a:rPr>
              <a:t> </a:t>
            </a:r>
          </a:p>
          <a:p>
            <a:r>
              <a:rPr lang="en-US" dirty="0">
                <a:solidFill>
                  <a:prstClr val="black"/>
                </a:solidFill>
              </a:rPr>
              <a:t>2. They are controlled by a false discovery rate in the sense that  only a few of them are falsely </a:t>
            </a:r>
            <a:r>
              <a:rPr lang="en-US" dirty="0" smtClean="0">
                <a:solidFill>
                  <a:prstClr val="black"/>
                </a:solidFill>
              </a:rPr>
              <a:t>selected as overexpressed </a:t>
            </a:r>
            <a:r>
              <a:rPr lang="en-US" dirty="0">
                <a:solidFill>
                  <a:prstClr val="black"/>
                </a:solidFill>
              </a:rPr>
              <a:t>under experiment-1 and </a:t>
            </a:r>
            <a:r>
              <a:rPr lang="en-US" dirty="0" smtClean="0">
                <a:solidFill>
                  <a:prstClr val="black"/>
                </a:solidFill>
              </a:rPr>
              <a:t>falsely selected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as </a:t>
            </a:r>
            <a:r>
              <a:rPr lang="en-US" dirty="0" err="1" smtClean="0">
                <a:solidFill>
                  <a:prstClr val="black"/>
                </a:solidFill>
              </a:rPr>
              <a:t>underexpressed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under experiment-2.</a:t>
            </a:r>
          </a:p>
          <a:p>
            <a:r>
              <a:rPr lang="en-US" dirty="0">
                <a:solidFill>
                  <a:prstClr val="black"/>
                </a:solidFill>
              </a:rPr>
              <a:t> </a:t>
            </a:r>
          </a:p>
          <a:p>
            <a:r>
              <a:rPr lang="en-US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0" y="13727"/>
            <a:ext cx="1914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Bayesian Methodology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21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Remark: This approach can be applied to a different  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           loss (Utility) function.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43000" y="2667000"/>
          <a:ext cx="6069013" cy="404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Document" r:id="rId3" imgW="6092517" imgH="4063040" progId="Word.Document.12">
                  <p:embed/>
                </p:oleObj>
              </mc:Choice>
              <mc:Fallback>
                <p:oleObj name="Document" r:id="rId3" imgW="6092517" imgH="406304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67000"/>
                        <a:ext cx="6069013" cy="404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23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13727"/>
            <a:ext cx="1914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Bayesian Methodology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34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377950" y="1222375"/>
          <a:ext cx="598487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Document" r:id="rId3" imgW="6092517" imgH="4650056" progId="Word.Document.12">
                  <p:embed/>
                </p:oleObj>
              </mc:Choice>
              <mc:Fallback>
                <p:oleObj name="Document" r:id="rId3" imgW="6092517" imgH="465005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1222375"/>
                        <a:ext cx="5984875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914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Prior: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24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13727"/>
            <a:ext cx="1914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Bayesian Methodology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84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371600" y="2133600"/>
          <a:ext cx="6092825" cy="406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Document" r:id="rId3" imgW="6092517" imgH="4061241" progId="Word.Document.12">
                  <p:embed/>
                </p:oleObj>
              </mc:Choice>
              <mc:Fallback>
                <p:oleObj name="Document" r:id="rId3" imgW="6092517" imgH="406124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33600"/>
                        <a:ext cx="6092825" cy="4062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1295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Prior (Cont.)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25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13727"/>
            <a:ext cx="1914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Bayesian Methodology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07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26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911385"/>
              </p:ext>
            </p:extLst>
          </p:nvPr>
        </p:nvGraphicFramePr>
        <p:xfrm>
          <a:off x="1524000" y="1676400"/>
          <a:ext cx="6080125" cy="406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Document" r:id="rId3" imgW="6085747" imgH="4085511" progId="Word.Document.12">
                  <p:embed/>
                </p:oleObj>
              </mc:Choice>
              <mc:Fallback>
                <p:oleObj name="Document" r:id="rId3" imgW="6085747" imgH="408551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76400"/>
                        <a:ext cx="6080125" cy="406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0" y="13727"/>
            <a:ext cx="1914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Bayesian Methodology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10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85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Estimation of Hyper-parameters:</a:t>
            </a:r>
            <a:endParaRPr 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66800" y="1143000"/>
          <a:ext cx="5913438" cy="534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Document" r:id="rId3" imgW="6092517" imgH="5505205" progId="Word.Document.12">
                  <p:embed/>
                </p:oleObj>
              </mc:Choice>
              <mc:Fallback>
                <p:oleObj name="Document" r:id="rId3" imgW="6092517" imgH="550520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43000"/>
                        <a:ext cx="5913438" cy="534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27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13727"/>
            <a:ext cx="1914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Bayesian Methodology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02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08125" y="1401763"/>
          <a:ext cx="6069013" cy="404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Document" r:id="rId3" imgW="6092517" imgH="4063040" progId="Word.Document.12">
                  <p:embed/>
                </p:oleObj>
              </mc:Choice>
              <mc:Fallback>
                <p:oleObj name="Document" r:id="rId3" imgW="6092517" imgH="406304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1401763"/>
                        <a:ext cx="6069013" cy="404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28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0" y="13727"/>
            <a:ext cx="1914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Bayesian Methodology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22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508125" y="1397000"/>
          <a:ext cx="6092825" cy="414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Document" r:id="rId3" imgW="6092517" imgH="4142581" progId="Word.Document.12">
                  <p:embed/>
                </p:oleObj>
              </mc:Choice>
              <mc:Fallback>
                <p:oleObj name="Document" r:id="rId3" imgW="6092517" imgH="414258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1397000"/>
                        <a:ext cx="6092825" cy="414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29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0" y="13727"/>
            <a:ext cx="1914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Bayesian Methodology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17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654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Transcription, Translation, and Protein Synthesis</a:t>
            </a:r>
          </a:p>
        </p:txBody>
      </p:sp>
      <p:pic>
        <p:nvPicPr>
          <p:cNvPr id="3" name="Picture 2" descr="protein_synthesis.gif                                          00000173iMac 415                       B2703244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4400"/>
            <a:ext cx="578338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60198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" charset="0"/>
              </a:rPr>
              <a:t>Source: http://statwww.epfl.ch/davison/teaching/Microarrays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3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0" y="13727"/>
            <a:ext cx="2135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Biology behind microRNA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62600" y="6460218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79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Some Preliminary Results of Nicolas et al. (2008) data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6858000" cy="47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30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69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467600" cy="582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31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92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924800" cy="602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32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65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33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143000"/>
            <a:ext cx="7391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Smallest p-value for experiment-1: </a:t>
            </a:r>
            <a:r>
              <a:rPr lang="en-US" dirty="0">
                <a:solidFill>
                  <a:prstClr val="black"/>
                </a:solidFill>
              </a:rPr>
              <a:t>0.0002387974 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and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Smallest p-value for experiment-2: 0.0001600851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BH FDR approach fails due to large number of genes </a:t>
            </a:r>
          </a:p>
          <a:p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prstClr val="black"/>
                </a:solidFill>
              </a:rPr>
              <a:t>m= 45,000)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However, we have 50 genes with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	P-values &lt; 0.01 in experiment-1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	P-values &lt; 0.05 in experiment-2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62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Microarray Technology</a:t>
            </a:r>
          </a:p>
        </p:txBody>
      </p:sp>
      <p:pic>
        <p:nvPicPr>
          <p:cNvPr id="3" name="Picture 3" descr="C:\DARLENE\mA-class\access-ex\microarray_technolog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6194425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4953000"/>
            <a:ext cx="7391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dirty="0" smtClean="0">
                <a:solidFill>
                  <a:srgbClr val="0000FF"/>
                </a:solidFill>
              </a:rPr>
              <a:t>Idea</a:t>
            </a:r>
            <a:r>
              <a:rPr lang="sv-SE" dirty="0" smtClean="0">
                <a:solidFill>
                  <a:prstClr val="black"/>
                </a:solidFill>
              </a:rPr>
              <a:t>: measure the amount of</a:t>
            </a:r>
            <a:r>
              <a:rPr lang="sv-SE" dirty="0" smtClean="0">
                <a:solidFill>
                  <a:srgbClr val="FFFFCC"/>
                </a:solidFill>
              </a:rPr>
              <a:t> </a:t>
            </a:r>
            <a:r>
              <a:rPr lang="sv-SE" dirty="0" smtClean="0">
                <a:solidFill>
                  <a:srgbClr val="0000FF"/>
                </a:solidFill>
              </a:rPr>
              <a:t>mRNA</a:t>
            </a:r>
            <a:r>
              <a:rPr lang="sv-SE" dirty="0" smtClean="0">
                <a:solidFill>
                  <a:srgbClr val="FFFFCC"/>
                </a:solidFill>
              </a:rPr>
              <a:t> </a:t>
            </a:r>
            <a:r>
              <a:rPr lang="sv-SE" dirty="0" smtClean="0">
                <a:solidFill>
                  <a:prstClr val="black"/>
                </a:solidFill>
              </a:rPr>
              <a:t>to see which</a:t>
            </a:r>
            <a:r>
              <a:rPr lang="sv-SE" dirty="0" smtClean="0">
                <a:solidFill>
                  <a:srgbClr val="FF0066"/>
                </a:solidFill>
              </a:rPr>
              <a:t> </a:t>
            </a:r>
            <a:r>
              <a:rPr lang="sv-SE" dirty="0" smtClean="0">
                <a:solidFill>
                  <a:srgbClr val="0000FF"/>
                </a:solidFill>
              </a:rPr>
              <a:t>genes</a:t>
            </a:r>
            <a:r>
              <a:rPr lang="sv-SE" dirty="0" smtClean="0">
                <a:solidFill>
                  <a:srgbClr val="FF0066"/>
                </a:solidFill>
              </a:rPr>
              <a:t> </a:t>
            </a:r>
            <a:r>
              <a:rPr lang="sv-SE" dirty="0" smtClean="0">
                <a:solidFill>
                  <a:prstClr val="black"/>
                </a:solidFill>
              </a:rPr>
              <a:t>are being</a:t>
            </a:r>
            <a:r>
              <a:rPr lang="sv-SE" dirty="0" smtClean="0">
                <a:solidFill>
                  <a:srgbClr val="FFFFCC"/>
                </a:solidFill>
              </a:rPr>
              <a:t> </a:t>
            </a:r>
            <a:r>
              <a:rPr lang="sv-SE" dirty="0" smtClean="0">
                <a:solidFill>
                  <a:srgbClr val="0000FF"/>
                </a:solidFill>
              </a:rPr>
              <a:t>expressed</a:t>
            </a:r>
            <a:r>
              <a:rPr lang="sv-SE" dirty="0" smtClean="0">
                <a:solidFill>
                  <a:prstClr val="black"/>
                </a:solidFill>
              </a:rPr>
              <a:t>. Measuring</a:t>
            </a:r>
            <a:r>
              <a:rPr lang="sv-SE" dirty="0" smtClean="0">
                <a:solidFill>
                  <a:srgbClr val="FFFFCC"/>
                </a:solidFill>
              </a:rPr>
              <a:t> </a:t>
            </a:r>
            <a:r>
              <a:rPr lang="sv-SE" dirty="0" smtClean="0">
                <a:solidFill>
                  <a:srgbClr val="0000FF"/>
                </a:solidFill>
              </a:rPr>
              <a:t>protein</a:t>
            </a:r>
            <a:r>
              <a:rPr lang="sv-SE" dirty="0" smtClean="0">
                <a:solidFill>
                  <a:srgbClr val="FFFFCC"/>
                </a:solidFill>
              </a:rPr>
              <a:t> </a:t>
            </a:r>
            <a:r>
              <a:rPr lang="sv-SE" dirty="0" smtClean="0">
                <a:solidFill>
                  <a:prstClr val="black"/>
                </a:solidFill>
              </a:rPr>
              <a:t>would be more direct, but is currently harder. Other problem is that some RNAs are not translated.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160424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Times" charset="0"/>
              </a:rPr>
              <a:t>Source: http://statwww.epfl.ch/davison/teaching/Microarrays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4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3727"/>
            <a:ext cx="2135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Biology behind microRNA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68201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73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ARLENE\mA-class\GenomeChipSmal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0"/>
            <a:ext cx="52387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71800" y="381000"/>
            <a:ext cx="266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Yeast genome on a chip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5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13727"/>
            <a:ext cx="2135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Biology behind microRNA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74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71600"/>
            <a:ext cx="76200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Past Discoveries: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 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Many segments of DNA are inactive.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Some can move around the genome of a cell.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For a long time, they were termed as “Junk DNA.”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3810000"/>
            <a:ext cx="647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They do not transcribe, i.e., no RNA molecule is created. However, They can insert into genes, and can trigger chromosome rearrangements.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(McClintock, 1940)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838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Back to microRNA: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6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3727"/>
            <a:ext cx="2135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Biology behind microRNA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67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90600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 Recent Discoveries: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     Many transcribed non-coding RNAs have been 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  identified, some containing short sequence of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  nucleotides, and some containing large. They do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  not translate.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5052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Transcribed RNAs containing short sequence of nucleotides are called microRNA or miRNA.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7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13727"/>
            <a:ext cx="2135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Biology behind microRNA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98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066800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 It is believed that some </a:t>
            </a:r>
            <a:r>
              <a:rPr lang="en-US" dirty="0" err="1" smtClean="0">
                <a:solidFill>
                  <a:prstClr val="black"/>
                </a:solidFill>
              </a:rPr>
              <a:t>miRNAs</a:t>
            </a:r>
            <a:r>
              <a:rPr lang="en-US" dirty="0" smtClean="0">
                <a:solidFill>
                  <a:prstClr val="black"/>
                </a:solidFill>
              </a:rPr>
              <a:t> play important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   roles in regulating mRNA (protein coding genes).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   Many research works focus on the regulatory function 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of these genes in cancer causing genes.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2766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 These miRNA  typically binds to mRNAs via base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    pairing </a:t>
            </a:r>
            <a:r>
              <a:rPr lang="en-US" dirty="0" smtClean="0">
                <a:solidFill>
                  <a:prstClr val="black"/>
                </a:solidFill>
              </a:rPr>
              <a:t>at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target sites of the coding sequence of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    mRNA and thus prevent the translation of the 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    mRNAs.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8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13727"/>
            <a:ext cx="2135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Biology behind microRNA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32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http://www.pnas.org/content/104/39/15484/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"/>
            <a:ext cx="6553200" cy="472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52578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miRNA genes are transcribed by RNA polymerase II to form primary miRNA (pri-miRNA) molecules. The ribonuclease, Drosha, then cleaves the pri-miRNA to release the pre-miRNA for cytoplasmic export and processing by Dicer. The mature miRNA product associates with the RNA-induced silencing complex for loading onto the 3′ UTR of target mRNAs to mediate translational repression.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24691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Source: PNAS, Sept. 2007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C57E-8F27-42FF-9E05-894EE3A9CC53}" type="slidenum">
              <a:rPr lang="hi-IN" smtClean="0">
                <a:solidFill>
                  <a:srgbClr val="DEF5FA">
                    <a:shade val="50000"/>
                  </a:srgbClr>
                </a:solidFill>
              </a:rPr>
              <a:pPr/>
              <a:t>9</a:t>
            </a:fld>
            <a:endParaRPr lang="hi-IN">
              <a:solidFill>
                <a:srgbClr val="DEF5FA">
                  <a:shade val="5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13727"/>
            <a:ext cx="2135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Biology behind microRNA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6766" y="647110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rgbClr val="DEF5FA">
                    <a:shade val="50000"/>
                  </a:srgbClr>
                </a:solidFill>
              </a:rPr>
              <a:t>Seminar on Interdisciplinary Data Analysis </a:t>
            </a:r>
            <a:endParaRPr lang="hi-IN" dirty="0">
              <a:solidFill>
                <a:srgbClr val="DEF5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27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951</Words>
  <Application>Microsoft Office PowerPoint</Application>
  <PresentationFormat>On-screen Show (4:3)</PresentationFormat>
  <Paragraphs>226</Paragraphs>
  <Slides>33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Aspect</vt:lpstr>
      <vt:lpstr>Document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Naveen Bansal</dc:creator>
  <cp:lastModifiedBy>Naveen</cp:lastModifiedBy>
  <cp:revision>6</cp:revision>
  <dcterms:created xsi:type="dcterms:W3CDTF">2006-08-16T00:00:00Z</dcterms:created>
  <dcterms:modified xsi:type="dcterms:W3CDTF">2013-09-16T20:46:52Z</dcterms:modified>
</cp:coreProperties>
</file>