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2"/>
  </p:notesMasterIdLst>
  <p:sldIdLst>
    <p:sldId id="256" r:id="rId2"/>
    <p:sldId id="290" r:id="rId3"/>
    <p:sldId id="279" r:id="rId4"/>
    <p:sldId id="262" r:id="rId5"/>
    <p:sldId id="280" r:id="rId6"/>
    <p:sldId id="282" r:id="rId7"/>
    <p:sldId id="284" r:id="rId8"/>
    <p:sldId id="269" r:id="rId9"/>
    <p:sldId id="257" r:id="rId10"/>
    <p:sldId id="258" r:id="rId11"/>
    <p:sldId id="264" r:id="rId12"/>
    <p:sldId id="260" r:id="rId13"/>
    <p:sldId id="263" r:id="rId14"/>
    <p:sldId id="265" r:id="rId15"/>
    <p:sldId id="266" r:id="rId16"/>
    <p:sldId id="288" r:id="rId17"/>
    <p:sldId id="267" r:id="rId18"/>
    <p:sldId id="268" r:id="rId19"/>
    <p:sldId id="270" r:id="rId20"/>
    <p:sldId id="271" r:id="rId21"/>
    <p:sldId id="272" r:id="rId22"/>
    <p:sldId id="273" r:id="rId23"/>
    <p:sldId id="274" r:id="rId24"/>
    <p:sldId id="275" r:id="rId25"/>
    <p:sldId id="289" r:id="rId26"/>
    <p:sldId id="286" r:id="rId27"/>
    <p:sldId id="285" r:id="rId28"/>
    <p:sldId id="287" r:id="rId29"/>
    <p:sldId id="291" r:id="rId30"/>
    <p:sldId id="292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176" autoAdjust="0"/>
    <p:restoredTop sz="9466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1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B9DDC1-5EFA-414A-9113-ACDDCD6A6205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D49C93-AFE2-4E97-BC47-3A2FE48272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716F-75B6-42BC-A5BF-BA5595362BEE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3144306-9CD9-481D-ACC7-AA09396999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716F-75B6-42BC-A5BF-BA5595362BEE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44306-9CD9-481D-ACC7-AA0939699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716F-75B6-42BC-A5BF-BA5595362BEE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44306-9CD9-481D-ACC7-AA0939699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716F-75B6-42BC-A5BF-BA5595362BEE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44306-9CD9-481D-ACC7-AA09396999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716F-75B6-42BC-A5BF-BA5595362BEE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3144306-9CD9-481D-ACC7-AA0939699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716F-75B6-42BC-A5BF-BA5595362BEE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44306-9CD9-481D-ACC7-AA09396999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716F-75B6-42BC-A5BF-BA5595362BEE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44306-9CD9-481D-ACC7-AA09396999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716F-75B6-42BC-A5BF-BA5595362BEE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44306-9CD9-481D-ACC7-AA0939699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716F-75B6-42BC-A5BF-BA5595362BEE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44306-9CD9-481D-ACC7-AA0939699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716F-75B6-42BC-A5BF-BA5595362BEE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44306-9CD9-481D-ACC7-AA09396999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716F-75B6-42BC-A5BF-BA5595362BEE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3144306-9CD9-481D-ACC7-AA09396999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7C0716F-75B6-42BC-A5BF-BA5595362BEE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3144306-9CD9-481D-ACC7-AA0939699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6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Brittany </a:t>
            </a:r>
            <a:r>
              <a:rPr lang="en-US" dirty="0" err="1" smtClean="0"/>
              <a:t>Baur</a:t>
            </a:r>
            <a:endParaRPr lang="en-US" dirty="0" smtClean="0"/>
          </a:p>
          <a:p>
            <a:r>
              <a:rPr lang="en-US" dirty="0" smtClean="0"/>
              <a:t>11/11/13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Bayesian approaches for inferring gene regulatory networks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Bayesian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3820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Book Antiqua" pitchFamily="18" charset="0"/>
                <a:cs typeface="Times New Roman" pitchFamily="18" charset="0"/>
              </a:rPr>
              <a:t>	A dynamic Bayesian network extends the Bayesian framework to model stochastic evolution of a set of random variables over time.</a:t>
            </a:r>
          </a:p>
          <a:p>
            <a:pPr>
              <a:buNone/>
            </a:pPr>
            <a:endParaRPr lang="en-US" sz="2000" dirty="0">
              <a:latin typeface="Book Antiqua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>
              <a:latin typeface="Book Antiqua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Book Antiqua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>
                <a:latin typeface="Book Antiqua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Book Antiqua" pitchFamily="18" charset="0"/>
                <a:cs typeface="Times New Roman" pitchFamily="18" charset="0"/>
              </a:rPr>
              <a:t>T X N interacting random variables</a:t>
            </a: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81400" y="2362200"/>
          <a:ext cx="1600200" cy="482600"/>
        </p:xfrm>
        <a:graphic>
          <a:graphicData uri="http://schemas.openxmlformats.org/presentationml/2006/ole">
            <p:oleObj spid="_x0000_s6146" name="Equation" r:id="rId3" imgW="698400" imgH="2030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447800" y="3810000"/>
          <a:ext cx="6343650" cy="457200"/>
        </p:xfrm>
        <a:graphic>
          <a:graphicData uri="http://schemas.openxmlformats.org/presentationml/2006/ole">
            <p:oleObj spid="_x0000_s6147" name="Equation" r:id="rId4" imgW="2819160" imgH="2030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600200" y="4724400"/>
          <a:ext cx="6187888" cy="838200"/>
        </p:xfrm>
        <a:graphic>
          <a:graphicData uri="http://schemas.openxmlformats.org/presentationml/2006/ole">
            <p:oleObj spid="_x0000_s6148" name="Equation" r:id="rId5" imgW="3187440" imgH="4316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582988" y="6019800"/>
          <a:ext cx="2114550" cy="381000"/>
        </p:xfrm>
        <a:graphic>
          <a:graphicData uri="http://schemas.openxmlformats.org/presentationml/2006/ole">
            <p:oleObj spid="_x0000_s6149" name="Equation" r:id="rId6" imgW="12697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Learning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sz="quarter" idx="1"/>
          </p:nvPr>
        </p:nvGraphicFramePr>
        <p:xfrm>
          <a:off x="2743200" y="2286000"/>
          <a:ext cx="3352800" cy="503238"/>
        </p:xfrm>
        <a:graphic>
          <a:graphicData uri="http://schemas.openxmlformats.org/presentationml/2006/ole">
            <p:oleObj spid="_x0000_s20482" name="Equation" r:id="rId3" imgW="1523880" imgH="2286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3000" y="16002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Goal is to find the most probable network structure from the data 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57400" y="3048000"/>
            <a:ext cx="5562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 the parameters q* that maximize P(q | S*, D)</a:t>
            </a:r>
          </a:p>
          <a:p>
            <a:pPr algn="ctr"/>
            <a:endParaRPr lang="en-US" dirty="0" smtClean="0"/>
          </a:p>
          <a:p>
            <a:r>
              <a:rPr lang="en-US" dirty="0" smtClean="0"/>
              <a:t>	Applying </a:t>
            </a:r>
            <a:r>
              <a:rPr lang="en-US" dirty="0" err="1" smtClean="0"/>
              <a:t>Bayes</a:t>
            </a:r>
            <a:r>
              <a:rPr lang="en-US" dirty="0" smtClean="0"/>
              <a:t>’ rule: </a:t>
            </a:r>
          </a:p>
          <a:p>
            <a:endParaRPr lang="en-US" i="1" dirty="0" smtClean="0"/>
          </a:p>
          <a:p>
            <a:endParaRPr lang="en-US" i="1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447800" y="4191000"/>
          <a:ext cx="5769328" cy="990600"/>
        </p:xfrm>
        <a:graphic>
          <a:graphicData uri="http://schemas.openxmlformats.org/presentationml/2006/ole">
            <p:oleObj spid="_x0000_s20483" name="Equation" r:id="rId4" imgW="1739880" imgH="4572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828800" y="5638800"/>
          <a:ext cx="5099209" cy="571740"/>
        </p:xfrm>
        <a:graphic>
          <a:graphicData uri="http://schemas.openxmlformats.org/presentationml/2006/ole">
            <p:oleObj spid="_x0000_s20484" name="Equation" r:id="rId5" imgW="201924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Number of network structures increases exponentially when the number of nodes increases.</a:t>
            </a:r>
          </a:p>
          <a:p>
            <a:r>
              <a:rPr lang="en-US" dirty="0" smtClean="0"/>
              <a:t>Heuristic optimization methods – MCMC or Greedy hill climbing</a:t>
            </a:r>
          </a:p>
          <a:p>
            <a:r>
              <a:rPr lang="en-US" dirty="0" smtClean="0"/>
              <a:t>Data D is sparse </a:t>
            </a:r>
            <a:r>
              <a:rPr lang="en-US" dirty="0" smtClean="0">
                <a:sym typeface="Wingdings" pitchFamily="2" charset="2"/>
              </a:rPr>
              <a:t> Posterior probability over structures, P(S|D),  will be diffuse.</a:t>
            </a:r>
          </a:p>
          <a:p>
            <a:r>
              <a:rPr lang="en-US" dirty="0" smtClean="0">
                <a:sym typeface="Wingdings" pitchFamily="2" charset="2"/>
              </a:rPr>
              <a:t>Want to sample networks from posterior</a:t>
            </a:r>
            <a:endParaRPr lang="en-US" dirty="0"/>
          </a:p>
        </p:txBody>
      </p:sp>
      <p:graphicFrame>
        <p:nvGraphicFramePr>
          <p:cNvPr id="24577" name="Object 1"/>
          <p:cNvGraphicFramePr>
            <a:graphicFrameLocks noChangeAspect="1"/>
          </p:cNvGraphicFramePr>
          <p:nvPr/>
        </p:nvGraphicFramePr>
        <p:xfrm>
          <a:off x="1676400" y="5181600"/>
          <a:ext cx="5768975" cy="990600"/>
        </p:xfrm>
        <a:graphic>
          <a:graphicData uri="http://schemas.openxmlformats.org/presentationml/2006/ole">
            <p:oleObj spid="_x0000_s24577" name="Equation" r:id="rId3" imgW="17398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Direct sampling is not possible – intractable denominator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Resort to MCMC simulation</a:t>
            </a:r>
          </a:p>
          <a:p>
            <a:endParaRPr lang="en-US" dirty="0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1752600" y="2590800"/>
          <a:ext cx="5768975" cy="990600"/>
        </p:xfrm>
        <a:graphic>
          <a:graphicData uri="http://schemas.openxmlformats.org/presentationml/2006/ole">
            <p:oleObj spid="_x0000_s21506" name="Equation" r:id="rId3" imgW="17398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Learning - MCMC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Given a network structure, propose a new one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Accept/Reject based on Metropolis-Hastings acceptance criterion (Hastings, 1970)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517900" y="2133600"/>
          <a:ext cx="1760538" cy="495300"/>
        </p:xfrm>
        <a:graphic>
          <a:graphicData uri="http://schemas.openxmlformats.org/presentationml/2006/ole">
            <p:oleObj spid="_x0000_s22532" name="Equation" r:id="rId3" imgW="812520" imgH="228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2533" name="Equation" r:id="rId4" imgW="114120" imgH="2156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143000" y="4038600"/>
          <a:ext cx="6898341" cy="914400"/>
        </p:xfrm>
        <a:graphic>
          <a:graphicData uri="http://schemas.openxmlformats.org/presentationml/2006/ole">
            <p:oleObj spid="_x0000_s22534" name="Equation" r:id="rId5" imgW="2501640" imgH="431640" progId="Equation.3">
              <p:embed/>
            </p:oleObj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1676400" y="5334000"/>
          <a:ext cx="5768975" cy="990600"/>
        </p:xfrm>
        <a:graphic>
          <a:graphicData uri="http://schemas.openxmlformats.org/presentationml/2006/ole">
            <p:oleObj spid="_x0000_s22535" name="Equation" r:id="rId6" imgW="17398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Learning - MCMC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smtClean="0">
                <a:latin typeface="Book Antiqua" pitchFamily="18" charset="0"/>
                <a:cs typeface="Times New Roman" pitchFamily="18" charset="0"/>
              </a:rPr>
              <a:t>The iteration of such procedure produces a Markov chain that converges to the true distribution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2590800"/>
            <a:ext cx="6324600" cy="23145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124200" y="5562600"/>
          <a:ext cx="3191435" cy="736600"/>
        </p:xfrm>
        <a:graphic>
          <a:graphicData uri="http://schemas.openxmlformats.org/presentationml/2006/ole">
            <p:oleObj spid="_x0000_s23556" name="Equation" r:id="rId4" imgW="1498320" imgH="4316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19800" y="51054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D. </a:t>
            </a:r>
            <a:r>
              <a:rPr lang="en-US" dirty="0" err="1" smtClean="0"/>
              <a:t>Husmeier</a:t>
            </a:r>
            <a:r>
              <a:rPr lang="en-US" dirty="0" smtClean="0"/>
              <a:t>, 2003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362200"/>
            <a:ext cx="8382000" cy="1371600"/>
          </a:xfrm>
        </p:spPr>
        <p:txBody>
          <a:bodyPr/>
          <a:lstStyle/>
          <a:p>
            <a:pPr algn="ctr"/>
            <a:r>
              <a:rPr lang="en-US" dirty="0" smtClean="0"/>
              <a:t>Informative Priors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Informative Priors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Prior has a non-negligible impact on the posterior.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Should be devised to capture known biological features and other types of experimental data.</a:t>
            </a: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1752600" y="2438400"/>
          <a:ext cx="5768975" cy="990600"/>
        </p:xfrm>
        <a:graphic>
          <a:graphicData uri="http://schemas.openxmlformats.org/presentationml/2006/ole">
            <p:oleObj spid="_x0000_s25602" name="Equation" r:id="rId3" imgW="17398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Informative Priors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TF binding location data provides noisy evidence for the regulatory relationship between a TF and gene</a:t>
            </a:r>
          </a:p>
          <a:p>
            <a:endParaRPr lang="en-US" dirty="0" smtClean="0"/>
          </a:p>
          <a:p>
            <a:r>
              <a:rPr lang="en-US" dirty="0" smtClean="0"/>
              <a:t>Reported as a p-value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Informative Priors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Define the p-value for location data corresponding to an edge as a random variable (Bernard &amp; </a:t>
            </a:r>
            <a:r>
              <a:rPr lang="en-US" dirty="0" err="1" smtClean="0"/>
              <a:t>Hartemink</a:t>
            </a:r>
            <a:r>
              <a:rPr lang="en-US" dirty="0" smtClean="0"/>
              <a:t>, 2005)</a:t>
            </a:r>
          </a:p>
          <a:p>
            <a:r>
              <a:rPr lang="en-US" dirty="0" smtClean="0"/>
              <a:t>RV is exponentially distributed if the edge is present in S  (Segal et al., 2002)</a:t>
            </a:r>
          </a:p>
          <a:p>
            <a:r>
              <a:rPr lang="en-US" dirty="0" smtClean="0"/>
              <a:t>RV is uniformly distributed if edge is absent from S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143000" y="4572000"/>
          <a:ext cx="3338946" cy="847578"/>
        </p:xfrm>
        <a:graphic>
          <a:graphicData uri="http://schemas.openxmlformats.org/presentationml/2006/ole">
            <p:oleObj spid="_x0000_s26626" name="Equation" r:id="rId3" imgW="1650960" imgH="4190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257800" y="4724400"/>
          <a:ext cx="2590800" cy="457200"/>
        </p:xfrm>
        <a:graphic>
          <a:graphicData uri="http://schemas.openxmlformats.org/presentationml/2006/ole">
            <p:oleObj spid="_x0000_s26627" name="Equation" r:id="rId4" imgW="12952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Microarrays and gene expression</a:t>
            </a:r>
          </a:p>
          <a:p>
            <a:pPr lvl="1"/>
            <a:r>
              <a:rPr lang="en-US" dirty="0" err="1" smtClean="0"/>
              <a:t>GRN</a:t>
            </a:r>
            <a:r>
              <a:rPr lang="en-US" dirty="0" smtClean="0"/>
              <a:t> inference </a:t>
            </a:r>
          </a:p>
          <a:p>
            <a:r>
              <a:rPr lang="en-US" dirty="0" smtClean="0"/>
              <a:t>Bayesian Framework</a:t>
            </a:r>
          </a:p>
          <a:p>
            <a:r>
              <a:rPr lang="en-US" dirty="0" smtClean="0"/>
              <a:t>Structure Learning</a:t>
            </a:r>
          </a:p>
          <a:p>
            <a:pPr lvl="1"/>
            <a:r>
              <a:rPr lang="en-US" dirty="0" err="1" smtClean="0"/>
              <a:t>MCMC</a:t>
            </a:r>
            <a:endParaRPr lang="en-US" dirty="0" smtClean="0"/>
          </a:p>
          <a:p>
            <a:pPr lvl="1"/>
            <a:r>
              <a:rPr lang="en-US" dirty="0" smtClean="0"/>
              <a:t>Metropolis-Hastings</a:t>
            </a:r>
          </a:p>
          <a:p>
            <a:r>
              <a:rPr lang="en-US" dirty="0" smtClean="0"/>
              <a:t>Informative Priors </a:t>
            </a:r>
          </a:p>
          <a:p>
            <a:r>
              <a:rPr lang="en-US" dirty="0" smtClean="0"/>
              <a:t>Increasing Prediction Accuracy</a:t>
            </a:r>
          </a:p>
          <a:p>
            <a:r>
              <a:rPr lang="en-US" dirty="0" smtClean="0"/>
              <a:t>Summary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Informative Priors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Apply </a:t>
            </a:r>
            <a:r>
              <a:rPr lang="en-US" dirty="0" err="1" smtClean="0"/>
              <a:t>Bayes</a:t>
            </a:r>
            <a:r>
              <a:rPr lang="en-US" dirty="0" smtClean="0"/>
              <a:t>’ rule to get the probability of an edge after observing a P-value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latin typeface="Times New Roman"/>
                <a:cs typeface="Times New Roman"/>
              </a:rPr>
              <a:t>As λ increases, mass of distribution will become more concentrated at smaller p-values.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As </a:t>
            </a:r>
            <a:r>
              <a:rPr lang="el-GR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 decreases, the distribution will spread out and flatten.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33600" y="2667000"/>
          <a:ext cx="4702628" cy="762000"/>
        </p:xfrm>
        <a:graphic>
          <a:graphicData uri="http://schemas.openxmlformats.org/presentationml/2006/ole">
            <p:oleObj spid="_x0000_s27650" name="Equation" r:id="rId3" imgW="2743200" imgH="4442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48200" y="54864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Bernard &amp; </a:t>
            </a:r>
            <a:r>
              <a:rPr lang="en-US" dirty="0" err="1" smtClean="0"/>
              <a:t>Hartemink</a:t>
            </a:r>
            <a:r>
              <a:rPr lang="en-US" dirty="0" smtClean="0"/>
              <a:t>, 2005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Informative Priors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 acts as a tunable parameter</a:t>
            </a: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How low of a p-value we must get before we consider it prior evidence?</a:t>
            </a: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Confidence in location data based on belief of noise level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95800" y="51054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Bernard &amp; </a:t>
            </a:r>
            <a:r>
              <a:rPr lang="en-US" dirty="0" err="1" smtClean="0"/>
              <a:t>Hartemink</a:t>
            </a:r>
            <a:r>
              <a:rPr lang="en-US" dirty="0" smtClean="0"/>
              <a:t>, 2005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Informative Priors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Book Antiqua" pitchFamily="18" charset="0"/>
              </a:rPr>
              <a:t>Bayesian solution for </a:t>
            </a:r>
            <a:r>
              <a:rPr lang="el-GR" dirty="0" smtClean="0">
                <a:latin typeface="Book Antiqua" pitchFamily="18" charset="0"/>
                <a:cs typeface="Times New Roman"/>
              </a:rPr>
              <a:t>λ</a:t>
            </a:r>
            <a:endParaRPr lang="en-US" dirty="0" smtClean="0">
              <a:latin typeface="Book Antiqua" pitchFamily="18" charset="0"/>
              <a:cs typeface="Times New Roman"/>
            </a:endParaRPr>
          </a:p>
          <a:p>
            <a:endParaRPr lang="en-US" dirty="0" smtClean="0">
              <a:latin typeface="Book Antiqua" pitchFamily="18" charset="0"/>
              <a:cs typeface="Times New Roman"/>
            </a:endParaRPr>
          </a:p>
          <a:p>
            <a:endParaRPr lang="en-US" dirty="0" smtClean="0">
              <a:latin typeface="Book Antiqua" pitchFamily="18" charset="0"/>
              <a:cs typeface="Times New Roman"/>
            </a:endParaRPr>
          </a:p>
          <a:p>
            <a:pPr>
              <a:buNone/>
            </a:pPr>
            <a:endParaRPr lang="en-US" dirty="0" smtClean="0">
              <a:latin typeface="Book Antiqua" pitchFamily="18" charset="0"/>
              <a:cs typeface="Times New Roman"/>
            </a:endParaRPr>
          </a:p>
          <a:p>
            <a:r>
              <a:rPr lang="en-US" dirty="0" smtClean="0">
                <a:latin typeface="Book Antiqua" pitchFamily="18" charset="0"/>
                <a:cs typeface="Times New Roman"/>
              </a:rPr>
              <a:t>No analytic solution</a:t>
            </a:r>
          </a:p>
          <a:p>
            <a:r>
              <a:rPr lang="en-US" dirty="0" err="1" smtClean="0">
                <a:latin typeface="Book Antiqua" pitchFamily="18" charset="0"/>
                <a:cs typeface="Times New Roman"/>
              </a:rPr>
              <a:t>Precompute</a:t>
            </a:r>
            <a:r>
              <a:rPr lang="en-US" dirty="0" smtClean="0">
                <a:latin typeface="Book Antiqua" pitchFamily="18" charset="0"/>
                <a:cs typeface="Times New Roman"/>
              </a:rPr>
              <a:t> numerically for each p-value</a:t>
            </a:r>
          </a:p>
          <a:p>
            <a:r>
              <a:rPr lang="en-US" dirty="0" smtClean="0">
                <a:latin typeface="Book Antiqua" pitchFamily="18" charset="0"/>
                <a:cs typeface="Times New Roman"/>
              </a:rPr>
              <a:t>Store in a table for later use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8674" name="Equation" r:id="rId3" imgW="114120" imgH="215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38200" y="1981200"/>
          <a:ext cx="8001000" cy="1143000"/>
        </p:xfrm>
        <a:graphic>
          <a:graphicData uri="http://schemas.openxmlformats.org/presentationml/2006/ole">
            <p:oleObj spid="_x0000_s28675" name="Equation" r:id="rId4" imgW="3466800" imgH="4950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143000" y="5029200"/>
          <a:ext cx="6911340" cy="609600"/>
        </p:xfrm>
        <a:graphic>
          <a:graphicData uri="http://schemas.openxmlformats.org/presentationml/2006/ole">
            <p:oleObj spid="_x0000_s28676" name="Equation" r:id="rId5" imgW="3898800" imgH="38088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181600" y="59436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Bernard &amp; </a:t>
            </a:r>
            <a:r>
              <a:rPr lang="en-US" dirty="0" err="1" smtClean="0"/>
              <a:t>Hartemink</a:t>
            </a:r>
            <a:r>
              <a:rPr lang="en-US" dirty="0" smtClean="0"/>
              <a:t>, 2005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Informative priors – integrative genomics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Genetic data in a network prior can be used to establish edge directionality (Zhu et al., 2007)</a:t>
            </a:r>
          </a:p>
          <a:p>
            <a:r>
              <a:rPr lang="en-US" dirty="0" smtClean="0"/>
              <a:t>Genes with </a:t>
            </a:r>
            <a:r>
              <a:rPr lang="en-US" dirty="0" err="1" smtClean="0"/>
              <a:t>cis</a:t>
            </a:r>
            <a:r>
              <a:rPr lang="en-US" dirty="0" smtClean="0"/>
              <a:t>-acting </a:t>
            </a:r>
            <a:r>
              <a:rPr lang="en-US" dirty="0" err="1" smtClean="0"/>
              <a:t>eQTLs</a:t>
            </a:r>
            <a:r>
              <a:rPr lang="en-US" dirty="0" smtClean="0"/>
              <a:t> are allowed to be parent nodes with genes to trans-acting </a:t>
            </a:r>
            <a:r>
              <a:rPr lang="en-US" dirty="0" err="1" smtClean="0"/>
              <a:t>eQTLs</a:t>
            </a:r>
            <a:endParaRPr lang="en-US" dirty="0" smtClean="0"/>
          </a:p>
          <a:p>
            <a:r>
              <a:rPr lang="en-US" dirty="0" smtClean="0"/>
              <a:t>Are genes driven by the same </a:t>
            </a:r>
            <a:r>
              <a:rPr lang="en-US" dirty="0" err="1" smtClean="0"/>
              <a:t>eQTL</a:t>
            </a:r>
            <a:r>
              <a:rPr lang="en-US" dirty="0" smtClean="0"/>
              <a:t>?</a:t>
            </a:r>
          </a:p>
          <a:p>
            <a:r>
              <a:rPr lang="en-US" dirty="0" smtClean="0"/>
              <a:t>Infer a relationship based on formal causality test</a:t>
            </a:r>
          </a:p>
          <a:p>
            <a:r>
              <a:rPr lang="en-US" dirty="0" smtClean="0"/>
              <a:t>Reliabilities of the inferred relationships are tested by bootstrapping.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Informative priors – integrative genomics approach</a:t>
            </a:r>
            <a:endParaRPr lang="en-US" dirty="0"/>
          </a:p>
        </p:txBody>
      </p:sp>
      <p:pic>
        <p:nvPicPr>
          <p:cNvPr id="317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286000"/>
            <a:ext cx="2981325" cy="10001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4343400"/>
            <a:ext cx="3990975" cy="8572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2590800" y="19050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Independent relationship: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3886200"/>
            <a:ext cx="3962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Causal relationship: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24600" y="5562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Zhu et al., 2007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590800"/>
            <a:ext cx="7772400" cy="1143000"/>
          </a:xfrm>
        </p:spPr>
        <p:txBody>
          <a:bodyPr/>
          <a:lstStyle/>
          <a:p>
            <a:r>
              <a:rPr lang="en-US" dirty="0" smtClean="0"/>
              <a:t>Increasing Prediction Accuracy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Increasing 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Traditional methods have assumed that the time unit in a time course microarray is the transcriptional time lag.</a:t>
            </a:r>
          </a:p>
          <a:p>
            <a:r>
              <a:rPr lang="en-US" dirty="0" smtClean="0"/>
              <a:t>Limit potential regulators to those that have earlier or simultaneous expression changes to their target genes (</a:t>
            </a:r>
            <a:r>
              <a:rPr lang="en-US" dirty="0" err="1" smtClean="0"/>
              <a:t>Zou</a:t>
            </a:r>
            <a:r>
              <a:rPr lang="en-US" dirty="0" smtClean="0"/>
              <a:t> &amp; </a:t>
            </a:r>
            <a:r>
              <a:rPr lang="en-US" dirty="0" err="1" smtClean="0"/>
              <a:t>Conzen</a:t>
            </a:r>
            <a:r>
              <a:rPr lang="en-US" dirty="0" smtClean="0"/>
              <a:t>, 2005)</a:t>
            </a:r>
          </a:p>
          <a:p>
            <a:r>
              <a:rPr lang="en-US" dirty="0" smtClean="0"/>
              <a:t>Use the time difference to estimate a more biologically relevant transcriptional time lag. </a:t>
            </a:r>
            <a:endParaRPr lang="en-US" dirty="0"/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1371600" y="5029200"/>
          <a:ext cx="6343650" cy="457200"/>
        </p:xfrm>
        <a:graphic>
          <a:graphicData uri="http://schemas.openxmlformats.org/presentationml/2006/ole">
            <p:oleObj spid="_x0000_s36866" name="Equation" r:id="rId3" imgW="28191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Increasing Accuracy</a:t>
            </a:r>
            <a:endParaRPr lang="en-US" dirty="0"/>
          </a:p>
        </p:txBody>
      </p:sp>
      <p:pic>
        <p:nvPicPr>
          <p:cNvPr id="3993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976437" y="1619250"/>
            <a:ext cx="5648325" cy="42291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5715000" y="59436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Zou</a:t>
            </a:r>
            <a:r>
              <a:rPr lang="en-US" dirty="0" smtClean="0"/>
              <a:t> and </a:t>
            </a:r>
            <a:r>
              <a:rPr lang="en-US" dirty="0" err="1" smtClean="0"/>
              <a:t>Conzen</a:t>
            </a:r>
            <a:r>
              <a:rPr lang="en-US" dirty="0" smtClean="0"/>
              <a:t>, 2005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Increasing Accuracy</a:t>
            </a:r>
            <a:endParaRPr lang="en-US" dirty="0"/>
          </a:p>
        </p:txBody>
      </p:sp>
      <p:pic>
        <p:nvPicPr>
          <p:cNvPr id="4096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00200"/>
            <a:ext cx="6146409" cy="297259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3048000" y="4724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Zou</a:t>
            </a:r>
            <a:r>
              <a:rPr lang="en-US" dirty="0" smtClean="0"/>
              <a:t> and </a:t>
            </a:r>
            <a:r>
              <a:rPr lang="en-US" dirty="0" err="1" smtClean="0"/>
              <a:t>Conzen</a:t>
            </a:r>
            <a:r>
              <a:rPr lang="en-US" dirty="0" smtClean="0"/>
              <a:t>, 2005</a:t>
            </a:r>
            <a:endParaRPr lang="en-US" dirty="0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3581400"/>
            <a:ext cx="3267075" cy="2971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Dynamic Bayesian approach allows the incorporation of multiple data types as prior knowledge with the expression data being central to the marginal likelihood.</a:t>
            </a:r>
          </a:p>
          <a:p>
            <a:r>
              <a:rPr lang="en-US" dirty="0" smtClean="0"/>
              <a:t>Exhaustive search methods are not feasible. Many heuristic search methods over the structures have been implemented.</a:t>
            </a:r>
          </a:p>
          <a:p>
            <a:r>
              <a:rPr lang="en-US" dirty="0" smtClean="0"/>
              <a:t>Aside from informative priors, many other ideas have been explored to improve the prediction accuracy.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Microarray</a:t>
            </a:r>
            <a:endParaRPr lang="en-US" dirty="0"/>
          </a:p>
        </p:txBody>
      </p:sp>
      <p:pic>
        <p:nvPicPr>
          <p:cNvPr id="7169" name="Picture 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447800"/>
            <a:ext cx="6821326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943600" y="6248400"/>
            <a:ext cx="2362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Cho et al., 2007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800" dirty="0" smtClean="0"/>
              <a:t>Bernard A &amp; </a:t>
            </a:r>
            <a:r>
              <a:rPr lang="en-US" sz="1800" dirty="0" err="1" smtClean="0"/>
              <a:t>Hartemink</a:t>
            </a:r>
            <a:r>
              <a:rPr lang="en-US" sz="1800" dirty="0" smtClean="0"/>
              <a:t> A. Informative structure priors: joint learning of dynamic regulatory networks from multiple types of data. </a:t>
            </a:r>
            <a:r>
              <a:rPr lang="en-US" sz="1800" i="1" dirty="0" smtClean="0"/>
              <a:t>Pacific Symposium on </a:t>
            </a:r>
            <a:r>
              <a:rPr lang="en-US" sz="1800" i="1" dirty="0" err="1" smtClean="0"/>
              <a:t>Biocomputing</a:t>
            </a:r>
            <a:r>
              <a:rPr lang="en-US" sz="1800" dirty="0" smtClean="0"/>
              <a:t> 459-470, 2005.</a:t>
            </a:r>
          </a:p>
          <a:p>
            <a:pPr>
              <a:buNone/>
            </a:pPr>
            <a:r>
              <a:rPr lang="en-US" sz="1800" dirty="0" smtClean="0"/>
              <a:t>Hastings, W. Monte Carlo sampling methods using Markov chains and their applications </a:t>
            </a:r>
            <a:r>
              <a:rPr lang="en-US" sz="1800" i="1" dirty="0" err="1" smtClean="0"/>
              <a:t>Biometrika</a:t>
            </a:r>
            <a:r>
              <a:rPr lang="en-US" sz="1800" i="1" dirty="0" smtClean="0"/>
              <a:t> </a:t>
            </a:r>
            <a:r>
              <a:rPr lang="en-US" sz="1800" dirty="0" smtClean="0"/>
              <a:t>57:97-109, 1970.</a:t>
            </a:r>
          </a:p>
          <a:p>
            <a:pPr>
              <a:buNone/>
            </a:pPr>
            <a:r>
              <a:rPr lang="en-US" sz="1800" dirty="0" err="1" smtClean="0"/>
              <a:t>Husmeier</a:t>
            </a:r>
            <a:r>
              <a:rPr lang="en-US" sz="1800" dirty="0" smtClean="0"/>
              <a:t> D. Sensitivity and specificity of inferring genetic regulatory interactions from microarray experiments with dynamic Bayesian networks. </a:t>
            </a:r>
            <a:r>
              <a:rPr lang="en-US" sz="1800" i="1" dirty="0" smtClean="0"/>
              <a:t>Bioinformatics </a:t>
            </a:r>
            <a:r>
              <a:rPr lang="en-US" sz="1800" dirty="0" smtClean="0"/>
              <a:t>19(17):2271-2282, 2003.</a:t>
            </a:r>
          </a:p>
          <a:p>
            <a:pPr>
              <a:buNone/>
            </a:pPr>
            <a:r>
              <a:rPr lang="en-US" sz="1800" dirty="0" smtClean="0"/>
              <a:t>Segal E, </a:t>
            </a:r>
            <a:r>
              <a:rPr lang="en-US" sz="1800" dirty="0" err="1" smtClean="0"/>
              <a:t>Barash</a:t>
            </a:r>
            <a:r>
              <a:rPr lang="en-US" sz="1800" dirty="0" smtClean="0"/>
              <a:t> Y, Simon I, Friedman N, </a:t>
            </a:r>
            <a:r>
              <a:rPr lang="en-US" sz="1800" dirty="0" err="1" smtClean="0"/>
              <a:t>Koller</a:t>
            </a:r>
            <a:r>
              <a:rPr lang="en-US" sz="1800" dirty="0" smtClean="0"/>
              <a:t> D. From promoter sequence to expression: A probabilistic framework. </a:t>
            </a:r>
            <a:r>
              <a:rPr lang="en-US" sz="1800" i="1" dirty="0" err="1" smtClean="0"/>
              <a:t>Recomb</a:t>
            </a:r>
            <a:r>
              <a:rPr lang="en-US" sz="1800" i="1" dirty="0" smtClean="0"/>
              <a:t> </a:t>
            </a:r>
            <a:r>
              <a:rPr lang="en-US" sz="1800" dirty="0" smtClean="0"/>
              <a:t>263-272, 2002. </a:t>
            </a:r>
          </a:p>
          <a:p>
            <a:pPr>
              <a:buNone/>
            </a:pPr>
            <a:r>
              <a:rPr lang="en-US" sz="1800" dirty="0" smtClean="0"/>
              <a:t>Zhu J, Wiener M, Zhang C, </a:t>
            </a:r>
            <a:r>
              <a:rPr lang="en-US" sz="1800" dirty="0" err="1" smtClean="0"/>
              <a:t>Fridman</a:t>
            </a:r>
            <a:r>
              <a:rPr lang="en-US" sz="1800" dirty="0" smtClean="0"/>
              <a:t> A, Minch E, </a:t>
            </a:r>
            <a:r>
              <a:rPr lang="en-US" sz="1800" dirty="0" err="1" smtClean="0"/>
              <a:t>Lum</a:t>
            </a:r>
            <a:r>
              <a:rPr lang="en-US" sz="1800" dirty="0" smtClean="0"/>
              <a:t> P, Sachs J, </a:t>
            </a:r>
            <a:r>
              <a:rPr lang="en-US" sz="1800" dirty="0" err="1" smtClean="0"/>
              <a:t>Schadt</a:t>
            </a:r>
            <a:r>
              <a:rPr lang="en-US" sz="1800" dirty="0" smtClean="0"/>
              <a:t> E. Increasing the power to detect causal associations by combining genotypic and expression data in segregating populations. </a:t>
            </a:r>
            <a:r>
              <a:rPr lang="en-US" sz="1800" i="1" dirty="0" err="1" smtClean="0"/>
              <a:t>PLOS</a:t>
            </a:r>
            <a:r>
              <a:rPr lang="en-US" sz="1800" i="1" dirty="0" smtClean="0"/>
              <a:t> Computational Biology </a:t>
            </a:r>
            <a:r>
              <a:rPr lang="en-US" sz="1800" dirty="0" smtClean="0"/>
              <a:t>3(4):</a:t>
            </a:r>
            <a:r>
              <a:rPr lang="en-US" sz="1800" dirty="0" err="1" smtClean="0"/>
              <a:t>e69</a:t>
            </a:r>
            <a:r>
              <a:rPr lang="en-US" sz="1800" dirty="0" smtClean="0"/>
              <a:t>, 2007.</a:t>
            </a:r>
          </a:p>
          <a:p>
            <a:pPr>
              <a:buNone/>
            </a:pPr>
            <a:r>
              <a:rPr lang="en-US" sz="1800" dirty="0" err="1" smtClean="0"/>
              <a:t>Zou</a:t>
            </a:r>
            <a:r>
              <a:rPr lang="en-US" sz="1800" dirty="0" smtClean="0"/>
              <a:t> M &amp; </a:t>
            </a:r>
            <a:r>
              <a:rPr lang="en-US" sz="1800" dirty="0" err="1" smtClean="0"/>
              <a:t>Conzen</a:t>
            </a:r>
            <a:r>
              <a:rPr lang="en-US" sz="1800" dirty="0" smtClean="0"/>
              <a:t> S. A new dynamic Bayesian network approach for identifying gene regulatory networks from time course microarray data. </a:t>
            </a:r>
            <a:r>
              <a:rPr lang="en-US" sz="1800" i="1" dirty="0" smtClean="0"/>
              <a:t>Bioinformatics. </a:t>
            </a:r>
            <a:r>
              <a:rPr lang="en-US" sz="1800" dirty="0" smtClean="0"/>
              <a:t>21(1):71-79, 2005.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GRN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Given gene expression data, the goal is to infer </a:t>
            </a:r>
            <a:r>
              <a:rPr lang="en-US" smtClean="0"/>
              <a:t>gene regulatory </a:t>
            </a:r>
            <a:r>
              <a:rPr lang="en-US" dirty="0" smtClean="0"/>
              <a:t>networks. </a:t>
            </a:r>
          </a:p>
          <a:p>
            <a:endParaRPr lang="en-US" dirty="0" smtClean="0"/>
          </a:p>
          <a:p>
            <a:r>
              <a:rPr lang="en-US" dirty="0" smtClean="0"/>
              <a:t>Nodes are genes and the edges are interactions between the genes.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Networks</a:t>
            </a:r>
            <a:endParaRPr lang="en-US" dirty="0"/>
          </a:p>
        </p:txBody>
      </p:sp>
      <p:pic>
        <p:nvPicPr>
          <p:cNvPr id="3789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00200"/>
            <a:ext cx="484817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90600" y="61722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 et al, 2004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Networks</a:t>
            </a:r>
            <a:endParaRPr lang="en-US" dirty="0"/>
          </a:p>
        </p:txBody>
      </p:sp>
      <p:pic>
        <p:nvPicPr>
          <p:cNvPr id="3789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00200"/>
            <a:ext cx="484817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90600" y="61722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 et al, 2004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505200" y="4800600"/>
            <a:ext cx="8382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Networks</a:t>
            </a:r>
            <a:endParaRPr lang="en-US" dirty="0"/>
          </a:p>
        </p:txBody>
      </p:sp>
      <p:pic>
        <p:nvPicPr>
          <p:cNvPr id="3789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00200"/>
            <a:ext cx="484817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90600" y="61722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 et al, 2004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505200" y="4800600"/>
            <a:ext cx="8382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15000" y="19812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MCM1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248400" y="2438400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943600" y="3429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TF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248400" y="3962400"/>
            <a:ext cx="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867400" y="4953000"/>
            <a:ext cx="129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SWI5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GRN inference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Dynamic Bayesian*</a:t>
            </a:r>
          </a:p>
          <a:p>
            <a:r>
              <a:rPr lang="en-US" dirty="0" smtClean="0"/>
              <a:t>Regression</a:t>
            </a:r>
          </a:p>
          <a:p>
            <a:r>
              <a:rPr lang="en-US" dirty="0" smtClean="0"/>
              <a:t>Differential Equations</a:t>
            </a:r>
          </a:p>
          <a:p>
            <a:r>
              <a:rPr lang="en-US" dirty="0" smtClean="0"/>
              <a:t>Boolean methods</a:t>
            </a:r>
          </a:p>
          <a:p>
            <a:r>
              <a:rPr lang="en-US" dirty="0" smtClean="0"/>
              <a:t>Information theory</a:t>
            </a:r>
          </a:p>
          <a:p>
            <a:r>
              <a:rPr lang="en-US" dirty="0" smtClean="0"/>
              <a:t>Machine Learning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Bayesian Framework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ChangeAspect="1"/>
          </p:cNvGraphicFramePr>
          <p:nvPr>
            <p:ph sz="quarter" idx="1"/>
          </p:nvPr>
        </p:nvGraphicFramePr>
        <p:xfrm>
          <a:off x="2897188" y="2286000"/>
          <a:ext cx="2663825" cy="474663"/>
        </p:xfrm>
        <a:graphic>
          <a:graphicData uri="http://schemas.openxmlformats.org/presentationml/2006/ole">
            <p:oleObj spid="_x0000_s1027" name="Equation" r:id="rId3" imgW="1282680" imgH="228600" progId="Equation.3">
              <p:embed/>
            </p:oleObj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1295400"/>
            <a:ext cx="7772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Book Antiqua" pitchFamily="18" charset="0"/>
                <a:cs typeface="Times New Roman" pitchFamily="18" charset="0"/>
              </a:rPr>
              <a:t>A Bayesian network encodes a probability distribution over a set of random variables </a:t>
            </a:r>
          </a:p>
          <a:p>
            <a:endParaRPr lang="en-US" sz="2000" dirty="0">
              <a:latin typeface="Book Antiqua" pitchFamily="18" charset="0"/>
              <a:cs typeface="Times New Roman" pitchFamily="18" charset="0"/>
            </a:endParaRPr>
          </a:p>
          <a:p>
            <a:endParaRPr lang="en-US" sz="2000" dirty="0">
              <a:latin typeface="Book Antiqua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Book Antiqua" pitchFamily="18" charset="0"/>
                <a:cs typeface="Times New Roman" pitchFamily="18" charset="0"/>
              </a:rPr>
              <a:t>Network structure, S and a set of parameters, q</a:t>
            </a:r>
          </a:p>
          <a:p>
            <a:endParaRPr lang="en-US" sz="2000" dirty="0">
              <a:latin typeface="Book Antiqua" pitchFamily="18" charset="0"/>
              <a:cs typeface="Times New Roman"/>
            </a:endParaRPr>
          </a:p>
          <a:p>
            <a:r>
              <a:rPr lang="en-US" sz="2000" dirty="0" smtClean="0">
                <a:latin typeface="Book Antiqua" pitchFamily="18" charset="0"/>
                <a:cs typeface="Times New Roman"/>
              </a:rPr>
              <a:t>S is a directed, acyclic graph describing dependencies between random variables</a:t>
            </a:r>
          </a:p>
          <a:p>
            <a:endParaRPr lang="en-US" sz="2000" dirty="0">
              <a:latin typeface="Book Antiqua" pitchFamily="18" charset="0"/>
              <a:cs typeface="Times New Roman"/>
            </a:endParaRPr>
          </a:p>
          <a:p>
            <a:r>
              <a:rPr lang="en-US" sz="2000" dirty="0" smtClean="0">
                <a:latin typeface="Book Antiqua" pitchFamily="18" charset="0"/>
                <a:cs typeface="Times New Roman"/>
              </a:rPr>
              <a:t>Each random variable is independent of non-descendents, given it’s parents</a:t>
            </a:r>
          </a:p>
          <a:p>
            <a:endParaRPr lang="en-US" sz="2000" dirty="0">
              <a:latin typeface="Times New Roman"/>
              <a:cs typeface="Times New Roman"/>
            </a:endParaRPr>
          </a:p>
          <a:p>
            <a:endParaRPr lang="en-US" sz="20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743200" y="5181600"/>
          <a:ext cx="2971800" cy="840260"/>
        </p:xfrm>
        <a:graphic>
          <a:graphicData uri="http://schemas.openxmlformats.org/presentationml/2006/ole">
            <p:oleObj spid="_x0000_s1028" name="Equation" r:id="rId4" imgW="15490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2295</TotalTime>
  <Words>889</Words>
  <Application>Microsoft Office PowerPoint</Application>
  <PresentationFormat>On-screen Show (4:3)</PresentationFormat>
  <Paragraphs>151</Paragraphs>
  <Slides>30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Equity</vt:lpstr>
      <vt:lpstr>Equation</vt:lpstr>
      <vt:lpstr>Dynamic Bayesian approaches for inferring gene regulatory networks</vt:lpstr>
      <vt:lpstr>Outline</vt:lpstr>
      <vt:lpstr>Microarray</vt:lpstr>
      <vt:lpstr>GRN inference</vt:lpstr>
      <vt:lpstr>Networks</vt:lpstr>
      <vt:lpstr>Networks</vt:lpstr>
      <vt:lpstr>Networks</vt:lpstr>
      <vt:lpstr>GRN inference methods</vt:lpstr>
      <vt:lpstr>Bayesian Framework</vt:lpstr>
      <vt:lpstr>Dynamic Bayesian Networks</vt:lpstr>
      <vt:lpstr>Structure Learning</vt:lpstr>
      <vt:lpstr>Structure Learning</vt:lpstr>
      <vt:lpstr>Structure Learning</vt:lpstr>
      <vt:lpstr>Structure Learning - MCMC</vt:lpstr>
      <vt:lpstr>Structure Learning - MCMC</vt:lpstr>
      <vt:lpstr>Informative Priors</vt:lpstr>
      <vt:lpstr>Informative Priors</vt:lpstr>
      <vt:lpstr>Informative Priors</vt:lpstr>
      <vt:lpstr>Informative Priors</vt:lpstr>
      <vt:lpstr>Informative Priors</vt:lpstr>
      <vt:lpstr>Informative Priors</vt:lpstr>
      <vt:lpstr>Informative Priors</vt:lpstr>
      <vt:lpstr>Informative priors – integrative genomics approach</vt:lpstr>
      <vt:lpstr>Informative priors – integrative genomics approach</vt:lpstr>
      <vt:lpstr>Increasing Prediction Accuracy</vt:lpstr>
      <vt:lpstr>Increasing Accuracy</vt:lpstr>
      <vt:lpstr>Increasing Accuracy</vt:lpstr>
      <vt:lpstr>Increasing Accuracy</vt:lpstr>
      <vt:lpstr>Summary</vt:lpstr>
      <vt:lpstr>References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Brit</dc:creator>
  <cp:lastModifiedBy>Brit</cp:lastModifiedBy>
  <cp:revision>199</cp:revision>
  <dcterms:created xsi:type="dcterms:W3CDTF">2013-09-11T16:44:05Z</dcterms:created>
  <dcterms:modified xsi:type="dcterms:W3CDTF">2013-11-10T05:36:26Z</dcterms:modified>
</cp:coreProperties>
</file>